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4"/>
    <p:sldMasterId id="2147483655" r:id="rId5"/>
  </p:sldMasterIdLst>
  <p:notesMasterIdLst>
    <p:notesMasterId r:id="rId23"/>
  </p:notesMasterIdLst>
  <p:sldIdLst>
    <p:sldId id="256" r:id="rId6"/>
    <p:sldId id="305" r:id="rId7"/>
    <p:sldId id="307" r:id="rId8"/>
    <p:sldId id="330" r:id="rId9"/>
    <p:sldId id="306" r:id="rId10"/>
    <p:sldId id="363" r:id="rId11"/>
    <p:sldId id="320" r:id="rId12"/>
    <p:sldId id="338" r:id="rId13"/>
    <p:sldId id="339" r:id="rId14"/>
    <p:sldId id="364" r:id="rId15"/>
    <p:sldId id="365" r:id="rId16"/>
    <p:sldId id="366" r:id="rId17"/>
    <p:sldId id="367" r:id="rId18"/>
    <p:sldId id="368" r:id="rId19"/>
    <p:sldId id="343" r:id="rId20"/>
    <p:sldId id="344" r:id="rId21"/>
    <p:sldId id="327" r:id="rId22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Medium" pitchFamily="2" charset="77"/>
      <p:regular r:id="rId36"/>
      <p: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6"/>
    <a:srgbClr val="9578D3"/>
    <a:srgbClr val="6FB74D"/>
    <a:srgbClr val="F28B2E"/>
    <a:srgbClr val="7671D8"/>
    <a:srgbClr val="FFAA01"/>
    <a:srgbClr val="FFC000"/>
    <a:srgbClr val="E7792B"/>
    <a:srgbClr val="7030A0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3EE71C-6418-E144-927E-17A77F5171D7}" v="99" dt="2021-08-24T05:50:31.2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051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6" y="1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GASTO 1</c:v>
                </c:pt>
              </c:strCache>
            </c:strRef>
          </c:tx>
          <c:spPr>
            <a:solidFill>
              <a:srgbClr val="9578D3"/>
            </a:solidFill>
            <a:ln>
              <a:noFill/>
            </a:ln>
            <a:effectLst/>
          </c:spPr>
          <c:invertIfNegative val="0"/>
          <c:cat>
            <c:strRef>
              <c:f>Hoja1!$C$2:$H$2</c:f>
              <c:strCache>
                <c:ptCount val="6"/>
                <c:pt idx="0">
                  <c:v>ENERO </c:v>
                </c:pt>
                <c:pt idx="1">
                  <c:v>FEBRERO</c:v>
                </c:pt>
                <c:pt idx="2">
                  <c:v>MARZO </c:v>
                </c:pt>
                <c:pt idx="3">
                  <c:v>ABRIL</c:v>
                </c:pt>
                <c:pt idx="4">
                  <c:v>MAYO </c:v>
                </c:pt>
                <c:pt idx="5">
                  <c:v>JUNIO</c:v>
                </c:pt>
              </c:strCache>
            </c:strRef>
          </c:cat>
          <c:val>
            <c:numRef>
              <c:f>Hoja1!$C$3:$H$3</c:f>
              <c:numCache>
                <c:formatCode>General</c:formatCode>
                <c:ptCount val="6"/>
                <c:pt idx="0">
                  <c:v>20</c:v>
                </c:pt>
                <c:pt idx="1">
                  <c:v>15</c:v>
                </c:pt>
                <c:pt idx="2">
                  <c:v>35</c:v>
                </c:pt>
                <c:pt idx="3">
                  <c:v>10</c:v>
                </c:pt>
                <c:pt idx="4">
                  <c:v>8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A-CD4E-802B-93DE7C17F18C}"/>
            </c:ext>
          </c:extLst>
        </c:ser>
        <c:ser>
          <c:idx val="1"/>
          <c:order val="1"/>
          <c:tx>
            <c:strRef>
              <c:f>Hoja1!$B$4</c:f>
              <c:strCache>
                <c:ptCount val="1"/>
                <c:pt idx="0">
                  <c:v>GASTO 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Hoja1!$C$2:$H$2</c:f>
              <c:strCache>
                <c:ptCount val="6"/>
                <c:pt idx="0">
                  <c:v>ENERO </c:v>
                </c:pt>
                <c:pt idx="1">
                  <c:v>FEBRERO</c:v>
                </c:pt>
                <c:pt idx="2">
                  <c:v>MARZO </c:v>
                </c:pt>
                <c:pt idx="3">
                  <c:v>ABRIL</c:v>
                </c:pt>
                <c:pt idx="4">
                  <c:v>MAYO </c:v>
                </c:pt>
                <c:pt idx="5">
                  <c:v>JUNIO</c:v>
                </c:pt>
              </c:strCache>
            </c:strRef>
          </c:cat>
          <c:val>
            <c:numRef>
              <c:f>Hoja1!$C$4:$H$4</c:f>
              <c:numCache>
                <c:formatCode>General</c:formatCode>
                <c:ptCount val="6"/>
                <c:pt idx="0">
                  <c:v>25</c:v>
                </c:pt>
                <c:pt idx="1">
                  <c:v>10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2A-CD4E-802B-93DE7C17F18C}"/>
            </c:ext>
          </c:extLst>
        </c:ser>
        <c:ser>
          <c:idx val="2"/>
          <c:order val="2"/>
          <c:tx>
            <c:strRef>
              <c:f>Hoja1!$B$5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Hoja1!$C$2:$H$2</c:f>
              <c:strCache>
                <c:ptCount val="6"/>
                <c:pt idx="0">
                  <c:v>ENERO </c:v>
                </c:pt>
                <c:pt idx="1">
                  <c:v>FEBRERO</c:v>
                </c:pt>
                <c:pt idx="2">
                  <c:v>MARZO </c:v>
                </c:pt>
                <c:pt idx="3">
                  <c:v>ABRIL</c:v>
                </c:pt>
                <c:pt idx="4">
                  <c:v>MAYO </c:v>
                </c:pt>
                <c:pt idx="5">
                  <c:v>JUNIO</c:v>
                </c:pt>
              </c:strCache>
            </c:strRef>
          </c:cat>
          <c:val>
            <c:numRef>
              <c:f>Hoja1!$C$5:$H$5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502A-CD4E-802B-93DE7C17F18C}"/>
            </c:ext>
          </c:extLst>
        </c:ser>
        <c:ser>
          <c:idx val="3"/>
          <c:order val="3"/>
          <c:tx>
            <c:strRef>
              <c:f>Hoja1!$B$6</c:f>
              <c:strCache>
                <c:ptCount val="1"/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Hoja1!$C$2:$H$2</c:f>
              <c:strCache>
                <c:ptCount val="6"/>
                <c:pt idx="0">
                  <c:v>ENERO </c:v>
                </c:pt>
                <c:pt idx="1">
                  <c:v>FEBRERO</c:v>
                </c:pt>
                <c:pt idx="2">
                  <c:v>MARZO </c:v>
                </c:pt>
                <c:pt idx="3">
                  <c:v>ABRIL</c:v>
                </c:pt>
                <c:pt idx="4">
                  <c:v>MAYO </c:v>
                </c:pt>
                <c:pt idx="5">
                  <c:v>JUNIO</c:v>
                </c:pt>
              </c:strCache>
            </c:strRef>
          </c:cat>
          <c:val>
            <c:numRef>
              <c:f>Hoja1!$C$6:$H$6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3-502A-CD4E-802B-93DE7C17F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95959392"/>
        <c:axId val="1794511392"/>
      </c:barChart>
      <c:catAx>
        <c:axId val="189595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94511392"/>
        <c:crosses val="autoZero"/>
        <c:auto val="1"/>
        <c:lblAlgn val="ctr"/>
        <c:lblOffset val="100"/>
        <c:noMultiLvlLbl val="0"/>
      </c:catAx>
      <c:valAx>
        <c:axId val="179451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9595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78117790406187"/>
          <c:y val="0"/>
          <c:w val="0.46047719396366615"/>
          <c:h val="0.76746198993944359"/>
        </c:manualLayout>
      </c:layout>
      <c:doughnutChart>
        <c:varyColors val="1"/>
        <c:ser>
          <c:idx val="0"/>
          <c:order val="0"/>
          <c:tx>
            <c:strRef>
              <c:f>Hoja1!$C$2</c:f>
              <c:strCache>
                <c:ptCount val="1"/>
                <c:pt idx="0">
                  <c:v>ENERO </c:v>
                </c:pt>
              </c:strCache>
            </c:strRef>
          </c:tx>
          <c:dPt>
            <c:idx val="0"/>
            <c:bubble3D val="0"/>
            <c:spPr>
              <a:solidFill>
                <a:srgbClr val="9578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C8-3B47-848C-35A64CDA447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C8-3B47-848C-35A64CDA447C}"/>
              </c:ext>
            </c:extLst>
          </c:dPt>
          <c:cat>
            <c:strRef>
              <c:f>Hoja1!$B$3:$B$4</c:f>
              <c:strCache>
                <c:ptCount val="2"/>
                <c:pt idx="0">
                  <c:v>GASTO 1</c:v>
                </c:pt>
                <c:pt idx="1">
                  <c:v>GASTO 2</c:v>
                </c:pt>
              </c:strCache>
            </c:strRef>
          </c:cat>
          <c:val>
            <c:numRef>
              <c:f>Hoja1!$C$3:$C$4</c:f>
              <c:numCache>
                <c:formatCode>General</c:formatCode>
                <c:ptCount val="2"/>
                <c:pt idx="0">
                  <c:v>20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C8-3B47-848C-35A64CDA44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49212842779301"/>
          <c:y val="0.22456918724279834"/>
          <c:w val="0.46525826328208753"/>
          <c:h val="0.7754308127572016"/>
        </c:manualLayout>
      </c:layout>
      <c:doughnutChart>
        <c:varyColors val="1"/>
        <c:ser>
          <c:idx val="0"/>
          <c:order val="0"/>
          <c:tx>
            <c:strRef>
              <c:f>Hoja1!$D$2</c:f>
              <c:strCache>
                <c:ptCount val="1"/>
                <c:pt idx="0">
                  <c:v>FEBRERO</c:v>
                </c:pt>
              </c:strCache>
            </c:strRef>
          </c:tx>
          <c:dPt>
            <c:idx val="0"/>
            <c:bubble3D val="0"/>
            <c:spPr>
              <a:solidFill>
                <a:srgbClr val="9578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B1-A94A-ADFA-AAF8F2839C33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B1-A94A-ADFA-AAF8F2839C33}"/>
              </c:ext>
            </c:extLst>
          </c:dPt>
          <c:cat>
            <c:strRef>
              <c:f>Hoja1!$B$3:$B$4</c:f>
              <c:strCache>
                <c:ptCount val="2"/>
                <c:pt idx="0">
                  <c:v>GASTO 1</c:v>
                </c:pt>
                <c:pt idx="1">
                  <c:v>GASTO 2</c:v>
                </c:pt>
              </c:strCache>
            </c:strRef>
          </c:cat>
          <c:val>
            <c:numRef>
              <c:f>Hoja1!$D$3:$D$4</c:f>
              <c:numCache>
                <c:formatCode>General</c:formatCode>
                <c:ptCount val="2"/>
                <c:pt idx="0">
                  <c:v>15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A94A-ADFA-AAF8F2839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F9D7D-7A1B-4C9C-8562-01E784839664}" type="datetimeFigureOut">
              <a:rPr lang="es-CO" smtClean="0"/>
              <a:t>24/08/21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D610A-C537-4FEF-B64A-46FC5E0CC6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310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96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91CC-73BD-F14C-8C4E-BEB9FA422029}" type="datetimeFigureOut">
              <a:rPr lang="es-ES" smtClean="0"/>
              <a:t>24/8/21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94DF-EA81-9D4F-AFB5-A3FB6DB952C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71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52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slide" Target="../slides/slide2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E11A78E-E32A-0849-A550-90C5E320B7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1170" y="-329761"/>
            <a:ext cx="687050" cy="1223158"/>
          </a:xfrm>
          <a:prstGeom prst="rect">
            <a:avLst/>
          </a:prstGeom>
        </p:spPr>
      </p:pic>
      <p:sp>
        <p:nvSpPr>
          <p:cNvPr id="2" name="Rectángulo 1">
            <a:hlinkClick r:id="rId5" action="ppaction://hlinksldjump"/>
            <a:extLst>
              <a:ext uri="{FF2B5EF4-FFF2-40B4-BE49-F238E27FC236}">
                <a16:creationId xmlns:a16="http://schemas.microsoft.com/office/drawing/2014/main" id="{9036B8AB-1738-3549-9D72-EA3BF3D7EB71}"/>
              </a:ext>
            </a:extLst>
          </p:cNvPr>
          <p:cNvSpPr/>
          <p:nvPr userDrawn="1"/>
        </p:nvSpPr>
        <p:spPr>
          <a:xfrm>
            <a:off x="7931170" y="0"/>
            <a:ext cx="687050" cy="893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2D5F39-0D82-DE4A-A7D5-434F5D98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FA5F5B-7ECA-8541-82C2-AA98FF125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ED4A0-1BF7-FF4E-870C-4543F6574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18DB6-85A6-724A-A854-8CFC29C18E3D}" type="datetimeFigureOut">
              <a:rPr lang="es-CO" smtClean="0"/>
              <a:t>24/08/21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BB0FC0-E99A-CD42-BDF9-BF97D698D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3646CC-D507-C445-AB6F-AD55CDD5B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E13E-7AD0-C547-908D-27610E1532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133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4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slide" Target="slide8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slide" Target="slide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grupo de personas en frente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B5B65514-05BC-D945-95D4-8EFC29810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5"/>
          <a:stretch/>
        </p:blipFill>
        <p:spPr>
          <a:xfrm>
            <a:off x="0" y="0"/>
            <a:ext cx="6732677" cy="5143500"/>
          </a:xfrm>
          <a:prstGeom prst="rect">
            <a:avLst/>
          </a:prstGeom>
        </p:spPr>
      </p:pic>
      <p:pic>
        <p:nvPicPr>
          <p:cNvPr id="14" name="Imagen 13" descr="Forma&#10;&#10;Descripción generada automáticamente con confianza baja">
            <a:extLst>
              <a:ext uri="{FF2B5EF4-FFF2-40B4-BE49-F238E27FC236}">
                <a16:creationId xmlns:a16="http://schemas.microsoft.com/office/drawing/2014/main" id="{F58CB5D3-52C1-4F44-8B79-B65D7566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5" y="0"/>
            <a:ext cx="9239250" cy="51435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D122284-8E14-AA4F-AF85-5303D3310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692" y="1149658"/>
            <a:ext cx="4334933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ctr">
              <a:buClr>
                <a:schemeClr val="dk1"/>
              </a:buClr>
              <a:buSzPts val="3200"/>
            </a:pPr>
            <a:r>
              <a:rPr lang="es-MX" sz="2000" b="1" dirty="0">
                <a:latin typeface="Arial"/>
                <a:ea typeface="Arial"/>
                <a:cs typeface="Arial"/>
                <a:sym typeface="Arial"/>
              </a:rPr>
              <a:t>Estrategia de contenidos</a:t>
            </a:r>
            <a:endParaRPr lang="es-MX" sz="2000" dirty="0"/>
          </a:p>
          <a:p>
            <a:pPr lvl="0" algn="ctr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s-MX" sz="2000" b="1" dirty="0">
                <a:latin typeface="Arial"/>
                <a:ea typeface="Arial"/>
                <a:cs typeface="Arial"/>
                <a:sym typeface="Arial"/>
              </a:rPr>
              <a:t>2021</a:t>
            </a:r>
            <a:endParaRPr lang="es-MX" sz="2000" dirty="0"/>
          </a:p>
          <a:p>
            <a:pPr lvl="0" algn="ctr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s-MX" sz="2000" b="1" dirty="0">
                <a:latin typeface="Arial"/>
                <a:ea typeface="Arial"/>
                <a:cs typeface="Arial"/>
                <a:sym typeface="Arial"/>
              </a:rPr>
              <a:t> Andrés F. Gama y Diego Jutinico</a:t>
            </a:r>
            <a:endParaRPr lang="es-MX" sz="2000" dirty="0"/>
          </a:p>
          <a:p>
            <a:pPr lvl="0" algn="r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s-MX" sz="2000" b="1" dirty="0">
                <a:latin typeface="Arial"/>
                <a:ea typeface="Arial"/>
                <a:cs typeface="Arial"/>
                <a:sym typeface="Arial"/>
              </a:rPr>
              <a:t>Gestor de contenidos y Comunicador Digital 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92939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736049-D514-B748-BDAB-10E667CFD5CA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hlinkClick r:id="rId2" action="ppaction://hlinksldjump"/>
            <a:extLst>
              <a:ext uri="{FF2B5EF4-FFF2-40B4-BE49-F238E27FC236}">
                <a16:creationId xmlns:a16="http://schemas.microsoft.com/office/drawing/2014/main" id="{229E7F76-4F69-3149-A6AF-BEBFD002A405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66DC776-43D1-2F48-A2B2-DBBE6CAF143B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492F50A-D735-1B43-83C0-B48BD344525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BCE0CF50-5C87-4D43-A63D-006FAA82355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25AD097-6AE8-D64B-8263-A6B3F813C23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5C88792-F400-7846-9F5A-EDE8A25C16A7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13789A-2F8C-814A-94C8-2B275E6E9DD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A58685-CCA2-AA4E-A9D9-BE1408A4C14F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3FCF4CB-08D8-164F-960B-139567688F79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0FD0194-6C49-E147-B1C7-C9F594189E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013A56-70C2-1542-8421-4B92854BCF54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7B078C-37BE-3B47-A444-EFFC298D48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40FE1F3-3D54-8142-AB00-DC7765D267F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riángulo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0F653-3FEB-9C4F-8FFC-6553414094F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riángulo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5E656-06ED-2A4D-A9B4-C5B6404F42A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1CBC71A-C9C1-3F4F-B0A9-B388CCD4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16" y="774081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 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s-ES" altLang="es-CO" sz="23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9B8C10EF-E148-7D4E-9B8C-CA12B3974983}"/>
              </a:ext>
            </a:extLst>
          </p:cNvPr>
          <p:cNvSpPr/>
          <p:nvPr/>
        </p:nvSpPr>
        <p:spPr>
          <a:xfrm rot="5400000">
            <a:off x="241294" y="933488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7030A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C3E4D8-07A3-CE48-8B1F-7A032C06D34D}"/>
              </a:ext>
            </a:extLst>
          </p:cNvPr>
          <p:cNvSpPr txBox="1"/>
          <p:nvPr/>
        </p:nvSpPr>
        <p:spPr>
          <a:xfrm>
            <a:off x="2670959" y="672304"/>
            <a:ext cx="2579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b="1" dirty="0">
                <a:latin typeface="Arial"/>
                <a:ea typeface="Arial"/>
                <a:cs typeface="Arial"/>
                <a:sym typeface="Arial"/>
              </a:rPr>
              <a:t>Generar visibilidad a la asociación y ser reconocidos a nivel nacional de manera positiva.</a:t>
            </a:r>
            <a:endParaRPr lang="es-MX" sz="1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BD07697-4C23-A94C-951C-286CBEE9A538}"/>
              </a:ext>
            </a:extLst>
          </p:cNvPr>
          <p:cNvSpPr txBox="1"/>
          <p:nvPr/>
        </p:nvSpPr>
        <p:spPr>
          <a:xfrm>
            <a:off x="1248493" y="1345881"/>
            <a:ext cx="3615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ea typeface="Arial"/>
                <a:cs typeface="Arial"/>
                <a:sym typeface="Arial"/>
              </a:rPr>
              <a:t>Antes, durante y después del evento, lograr que personas expertas o influenciadoras en el tema recomienden el evento en sus redes sociales. (Apoyo Planner Digital)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CD8BD6-CDFA-6347-B4AC-8922479A8EEC}"/>
              </a:ext>
            </a:extLst>
          </p:cNvPr>
          <p:cNvSpPr txBox="1"/>
          <p:nvPr/>
        </p:nvSpPr>
        <p:spPr>
          <a:xfrm>
            <a:off x="655471" y="206528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AA510F-9564-9A40-93B9-BD1D73F1DC39}"/>
              </a:ext>
            </a:extLst>
          </p:cNvPr>
          <p:cNvSpPr txBox="1"/>
          <p:nvPr/>
        </p:nvSpPr>
        <p:spPr>
          <a:xfrm>
            <a:off x="636315" y="139840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F3017B-67EC-644A-BC5F-FB01AEE75B73}"/>
              </a:ext>
            </a:extLst>
          </p:cNvPr>
          <p:cNvSpPr txBox="1"/>
          <p:nvPr/>
        </p:nvSpPr>
        <p:spPr>
          <a:xfrm>
            <a:off x="696406" y="2913010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2EEB3F-DC72-F746-A7E2-48C326895E62}"/>
              </a:ext>
            </a:extLst>
          </p:cNvPr>
          <p:cNvSpPr txBox="1"/>
          <p:nvPr/>
        </p:nvSpPr>
        <p:spPr>
          <a:xfrm>
            <a:off x="5811567" y="1773978"/>
            <a:ext cx="3277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KPIs:</a:t>
            </a:r>
          </a:p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VISIBILIDAD + RECONOCIMIENTO (alcance e influencia)</a:t>
            </a:r>
          </a:p>
          <a:p>
            <a:pPr lvl="0"/>
            <a:endParaRPr lang="es-MX" sz="1400" dirty="0"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Tráfico Referido (UTMs) Influencers &amp; U.Andes.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Alcance públicaciones de influenciadores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Alcance FreePress</a:t>
            </a:r>
          </a:p>
        </p:txBody>
      </p:sp>
      <p:sp>
        <p:nvSpPr>
          <p:cNvPr id="31" name="Google Shape;1098;p62">
            <a:extLst>
              <a:ext uri="{FF2B5EF4-FFF2-40B4-BE49-F238E27FC236}">
                <a16:creationId xmlns:a16="http://schemas.microsoft.com/office/drawing/2014/main" id="{A79FB54D-81C7-D942-9D81-37821501BA61}"/>
              </a:ext>
            </a:extLst>
          </p:cNvPr>
          <p:cNvSpPr/>
          <p:nvPr/>
        </p:nvSpPr>
        <p:spPr>
          <a:xfrm>
            <a:off x="380008" y="2036268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8;p62">
            <a:extLst>
              <a:ext uri="{FF2B5EF4-FFF2-40B4-BE49-F238E27FC236}">
                <a16:creationId xmlns:a16="http://schemas.microsoft.com/office/drawing/2014/main" id="{8678F438-EE27-7D4C-A127-6439A93E7A20}"/>
              </a:ext>
            </a:extLst>
          </p:cNvPr>
          <p:cNvSpPr/>
          <p:nvPr/>
        </p:nvSpPr>
        <p:spPr>
          <a:xfrm>
            <a:off x="371010" y="3288812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6A25B8-B6EC-CB48-B948-69295927B985}"/>
              </a:ext>
            </a:extLst>
          </p:cNvPr>
          <p:cNvGrpSpPr/>
          <p:nvPr/>
        </p:nvGrpSpPr>
        <p:grpSpPr>
          <a:xfrm>
            <a:off x="265686" y="2401499"/>
            <a:ext cx="664440" cy="663050"/>
            <a:chOff x="3541011" y="1508594"/>
            <a:chExt cx="350167" cy="349434"/>
          </a:xfrm>
        </p:grpSpPr>
        <p:sp>
          <p:nvSpPr>
            <p:cNvPr id="34" name="Google Shape;9954;p70">
              <a:extLst>
                <a:ext uri="{FF2B5EF4-FFF2-40B4-BE49-F238E27FC236}">
                  <a16:creationId xmlns:a16="http://schemas.microsoft.com/office/drawing/2014/main" id="{E4F1FFF4-34CC-0349-B3C0-C876AEA77304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955;p70">
              <a:extLst>
                <a:ext uri="{FF2B5EF4-FFF2-40B4-BE49-F238E27FC236}">
                  <a16:creationId xmlns:a16="http://schemas.microsoft.com/office/drawing/2014/main" id="{6F41FD3F-49F6-E548-8E94-345FE96E38E5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6;p70">
              <a:extLst>
                <a:ext uri="{FF2B5EF4-FFF2-40B4-BE49-F238E27FC236}">
                  <a16:creationId xmlns:a16="http://schemas.microsoft.com/office/drawing/2014/main" id="{77AFD933-2F81-0C4B-A4AE-F88DDE846FBB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7;p70">
              <a:extLst>
                <a:ext uri="{FF2B5EF4-FFF2-40B4-BE49-F238E27FC236}">
                  <a16:creationId xmlns:a16="http://schemas.microsoft.com/office/drawing/2014/main" id="{A61A0D84-322A-544C-85F9-568A50EBF6A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58;p70">
              <a:extLst>
                <a:ext uri="{FF2B5EF4-FFF2-40B4-BE49-F238E27FC236}">
                  <a16:creationId xmlns:a16="http://schemas.microsoft.com/office/drawing/2014/main" id="{377084AC-4246-874B-A330-74F525211D5E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59;p70">
              <a:extLst>
                <a:ext uri="{FF2B5EF4-FFF2-40B4-BE49-F238E27FC236}">
                  <a16:creationId xmlns:a16="http://schemas.microsoft.com/office/drawing/2014/main" id="{11BFE4DA-1F9E-664C-B74D-7C341CB3ACC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60;p70">
              <a:extLst>
                <a:ext uri="{FF2B5EF4-FFF2-40B4-BE49-F238E27FC236}">
                  <a16:creationId xmlns:a16="http://schemas.microsoft.com/office/drawing/2014/main" id="{E44C5000-BC91-1646-BD32-568D4004689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1;p70">
              <a:extLst>
                <a:ext uri="{FF2B5EF4-FFF2-40B4-BE49-F238E27FC236}">
                  <a16:creationId xmlns:a16="http://schemas.microsoft.com/office/drawing/2014/main" id="{A0320A31-64C0-2049-A215-521A7AAFFD8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2;p70">
              <a:extLst>
                <a:ext uri="{FF2B5EF4-FFF2-40B4-BE49-F238E27FC236}">
                  <a16:creationId xmlns:a16="http://schemas.microsoft.com/office/drawing/2014/main" id="{9FF4C91C-868C-934A-835C-C22917ECE7D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3;p70">
              <a:extLst>
                <a:ext uri="{FF2B5EF4-FFF2-40B4-BE49-F238E27FC236}">
                  <a16:creationId xmlns:a16="http://schemas.microsoft.com/office/drawing/2014/main" id="{25C9933A-A373-5240-8388-5B1FC2D9155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4;p70">
              <a:extLst>
                <a:ext uri="{FF2B5EF4-FFF2-40B4-BE49-F238E27FC236}">
                  <a16:creationId xmlns:a16="http://schemas.microsoft.com/office/drawing/2014/main" id="{7A29BEB0-A65E-2B4D-ADC9-97E2AE75FE9F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5;p70">
              <a:extLst>
                <a:ext uri="{FF2B5EF4-FFF2-40B4-BE49-F238E27FC236}">
                  <a16:creationId xmlns:a16="http://schemas.microsoft.com/office/drawing/2014/main" id="{6B98EA27-8543-684F-B0D1-CF754C6D73B2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6;p70">
              <a:extLst>
                <a:ext uri="{FF2B5EF4-FFF2-40B4-BE49-F238E27FC236}">
                  <a16:creationId xmlns:a16="http://schemas.microsoft.com/office/drawing/2014/main" id="{1A440F34-5B90-BA41-A8F7-4ACB14134028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69DD772-9CFD-3C4F-8218-EFF05CB80C9B}"/>
              </a:ext>
            </a:extLst>
          </p:cNvPr>
          <p:cNvGrpSpPr/>
          <p:nvPr/>
        </p:nvGrpSpPr>
        <p:grpSpPr>
          <a:xfrm>
            <a:off x="350775" y="1314094"/>
            <a:ext cx="570277" cy="561394"/>
            <a:chOff x="457515" y="2033486"/>
            <a:chExt cx="1030485" cy="1014434"/>
          </a:xfrm>
        </p:grpSpPr>
        <p:sp>
          <p:nvSpPr>
            <p:cNvPr id="48" name="Google Shape;10532;p70">
              <a:extLst>
                <a:ext uri="{FF2B5EF4-FFF2-40B4-BE49-F238E27FC236}">
                  <a16:creationId xmlns:a16="http://schemas.microsoft.com/office/drawing/2014/main" id="{F795F2C8-CDFD-E841-AA6C-91581EBD05E8}"/>
                </a:ext>
              </a:extLst>
            </p:cNvPr>
            <p:cNvSpPr/>
            <p:nvPr/>
          </p:nvSpPr>
          <p:spPr>
            <a:xfrm>
              <a:off x="589757" y="2808357"/>
              <a:ext cx="83339" cy="79512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33;p70">
              <a:extLst>
                <a:ext uri="{FF2B5EF4-FFF2-40B4-BE49-F238E27FC236}">
                  <a16:creationId xmlns:a16="http://schemas.microsoft.com/office/drawing/2014/main" id="{8100458F-DA91-2E4D-9186-76ED7F0D6C44}"/>
                </a:ext>
              </a:extLst>
            </p:cNvPr>
            <p:cNvSpPr/>
            <p:nvPr/>
          </p:nvSpPr>
          <p:spPr>
            <a:xfrm>
              <a:off x="688586" y="2907281"/>
              <a:ext cx="81192" cy="79512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34;p70">
              <a:extLst>
                <a:ext uri="{FF2B5EF4-FFF2-40B4-BE49-F238E27FC236}">
                  <a16:creationId xmlns:a16="http://schemas.microsoft.com/office/drawing/2014/main" id="{88F8A871-E79B-164D-8A8E-9D91EB641050}"/>
                </a:ext>
              </a:extLst>
            </p:cNvPr>
            <p:cNvSpPr/>
            <p:nvPr/>
          </p:nvSpPr>
          <p:spPr>
            <a:xfrm>
              <a:off x="639686" y="2858381"/>
              <a:ext cx="82312" cy="79512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35;p70">
              <a:extLst>
                <a:ext uri="{FF2B5EF4-FFF2-40B4-BE49-F238E27FC236}">
                  <a16:creationId xmlns:a16="http://schemas.microsoft.com/office/drawing/2014/main" id="{7F7A78A0-B2E3-2F42-946F-CD7AEDD9235E}"/>
                </a:ext>
              </a:extLst>
            </p:cNvPr>
            <p:cNvSpPr/>
            <p:nvPr/>
          </p:nvSpPr>
          <p:spPr>
            <a:xfrm>
              <a:off x="457515" y="2033486"/>
              <a:ext cx="1030485" cy="1014434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36;p70">
              <a:extLst>
                <a:ext uri="{FF2B5EF4-FFF2-40B4-BE49-F238E27FC236}">
                  <a16:creationId xmlns:a16="http://schemas.microsoft.com/office/drawing/2014/main" id="{C0BF46C8-7ADE-AB4C-BBA2-B09528EF52D6}"/>
                </a:ext>
              </a:extLst>
            </p:cNvPr>
            <p:cNvSpPr/>
            <p:nvPr/>
          </p:nvSpPr>
          <p:spPr>
            <a:xfrm>
              <a:off x="1036405" y="2269597"/>
              <a:ext cx="252350" cy="191874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074CC9-9E8A-554E-B627-A6BC81C69BA2}"/>
              </a:ext>
            </a:extLst>
          </p:cNvPr>
          <p:cNvGrpSpPr/>
          <p:nvPr/>
        </p:nvGrpSpPr>
        <p:grpSpPr>
          <a:xfrm>
            <a:off x="308762" y="3703795"/>
            <a:ext cx="600159" cy="600214"/>
            <a:chOff x="1308631" y="1507830"/>
            <a:chExt cx="350166" cy="350198"/>
          </a:xfrm>
        </p:grpSpPr>
        <p:sp>
          <p:nvSpPr>
            <p:cNvPr id="54" name="Google Shape;9992;p70">
              <a:extLst>
                <a:ext uri="{FF2B5EF4-FFF2-40B4-BE49-F238E27FC236}">
                  <a16:creationId xmlns:a16="http://schemas.microsoft.com/office/drawing/2014/main" id="{0B4F7112-DFD7-7042-9492-355B09DD100C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93;p70">
              <a:extLst>
                <a:ext uri="{FF2B5EF4-FFF2-40B4-BE49-F238E27FC236}">
                  <a16:creationId xmlns:a16="http://schemas.microsoft.com/office/drawing/2014/main" id="{4ED2097C-A70B-B341-831D-E25952E1EF69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94;p70">
              <a:extLst>
                <a:ext uri="{FF2B5EF4-FFF2-40B4-BE49-F238E27FC236}">
                  <a16:creationId xmlns:a16="http://schemas.microsoft.com/office/drawing/2014/main" id="{9788BA66-5783-2945-9B97-2F4B323E5946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5;p70">
              <a:extLst>
                <a:ext uri="{FF2B5EF4-FFF2-40B4-BE49-F238E27FC236}">
                  <a16:creationId xmlns:a16="http://schemas.microsoft.com/office/drawing/2014/main" id="{093278F3-E7D6-8543-B952-ED6A53CCEA42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C27A2682-A02B-BB4F-9DA8-C9E238AA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06" y="932029"/>
            <a:ext cx="570277" cy="377183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7CDCCB1-7800-3A43-BFDE-DF2489CD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32E298EF-A934-5944-8A31-FB8370600CBC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C554D89-06D2-F447-BEC1-2517A3B79A2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F3FAC7A-1CCA-714C-BCE6-BA1B0DD2ABB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48E5611E-5CD7-6743-A7D0-43C97C125CA6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230169F-51B1-AE41-AD70-DEF73E3B97F9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FB92D48-64D0-D140-99E9-15DCC96A2EA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A16BD6F-2297-DE45-9D3A-8776CD5C17B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7491AA-B2F5-BC42-B4C9-6B4CC7059F63}"/>
              </a:ext>
            </a:extLst>
          </p:cNvPr>
          <p:cNvSpPr txBox="1"/>
          <p:nvPr/>
        </p:nvSpPr>
        <p:spPr>
          <a:xfrm>
            <a:off x="1265930" y="1938946"/>
            <a:ext cx="4169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CO" sz="1000" dirty="0"/>
              <a:t>Generar contenido Co-Patrocinado con marcas o personalidades que son afines a nuestros grupos objetivos. (Por ejemplo una serie tipo Mujeres Poderosas en asocio con Forbes? o Salud Masculina en asocio con Sura?) ... para integrarnos con marcas reconocidas.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5810F75-A943-8047-9DAA-A1B0B40D87D6}"/>
              </a:ext>
            </a:extLst>
          </p:cNvPr>
          <p:cNvSpPr txBox="1"/>
          <p:nvPr/>
        </p:nvSpPr>
        <p:spPr>
          <a:xfrm>
            <a:off x="705820" y="3744610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D98DFD-85C2-A64B-BF00-A7505FBA9094}"/>
              </a:ext>
            </a:extLst>
          </p:cNvPr>
          <p:cNvSpPr txBox="1"/>
          <p:nvPr/>
        </p:nvSpPr>
        <p:spPr>
          <a:xfrm>
            <a:off x="1343117" y="2702276"/>
            <a:ext cx="377988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ea typeface="Arial"/>
                <a:cs typeface="Arial"/>
                <a:sym typeface="Arial"/>
              </a:rPr>
              <a:t>Lograr que los eventos organizados en conjunto con la universidad sean compartidos en las redes sociales de ellos. También que compartan los contenidos que realizamos. De esta manera, estudiantes y futuros egresados conocerán nuestras actividades y servicios</a:t>
            </a:r>
          </a:p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endParaRPr lang="es-MX" sz="1000" dirty="0">
              <a:highlight>
                <a:srgbClr val="FF0000"/>
              </a:highlight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EE25330-485F-BD4F-9BEC-F32D568CE26B}"/>
              </a:ext>
            </a:extLst>
          </p:cNvPr>
          <p:cNvSpPr txBox="1"/>
          <p:nvPr/>
        </p:nvSpPr>
        <p:spPr>
          <a:xfrm>
            <a:off x="1402410" y="3815884"/>
            <a:ext cx="41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ea typeface="Arial"/>
                <a:cs typeface="Arial"/>
                <a:sym typeface="Arial"/>
              </a:rPr>
              <a:t>Contratar agencia de relaciones públicas. (pautar)</a:t>
            </a:r>
          </a:p>
        </p:txBody>
      </p:sp>
    </p:spTree>
    <p:extLst>
      <p:ext uri="{BB962C8B-B14F-4D97-AF65-F5344CB8AC3E}">
        <p14:creationId xmlns:p14="http://schemas.microsoft.com/office/powerpoint/2010/main" val="2752469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736049-D514-B748-BDAB-10E667CFD5CA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hlinkClick r:id="rId2" action="ppaction://hlinksldjump"/>
            <a:extLst>
              <a:ext uri="{FF2B5EF4-FFF2-40B4-BE49-F238E27FC236}">
                <a16:creationId xmlns:a16="http://schemas.microsoft.com/office/drawing/2014/main" id="{229E7F76-4F69-3149-A6AF-BEBFD002A405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66DC776-43D1-2F48-A2B2-DBBE6CAF143B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492F50A-D735-1B43-83C0-B48BD344525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BCE0CF50-5C87-4D43-A63D-006FAA82355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25AD097-6AE8-D64B-8263-A6B3F813C23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5C88792-F400-7846-9F5A-EDE8A25C16A7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13789A-2F8C-814A-94C8-2B275E6E9DD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A58685-CCA2-AA4E-A9D9-BE1408A4C14F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3FCF4CB-08D8-164F-960B-139567688F79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0FD0194-6C49-E147-B1C7-C9F594189E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013A56-70C2-1542-8421-4B92854BCF54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7B078C-37BE-3B47-A444-EFFC298D48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40FE1F3-3D54-8142-AB00-DC7765D267F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riángulo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0F653-3FEB-9C4F-8FFC-6553414094F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riángulo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5E656-06ED-2A4D-A9B4-C5B6404F42A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1CBC71A-C9C1-3F4F-B0A9-B388CCD4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8" y="790388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 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s-ES" altLang="es-CO" sz="23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9B8C10EF-E148-7D4E-9B8C-CA12B3974983}"/>
              </a:ext>
            </a:extLst>
          </p:cNvPr>
          <p:cNvSpPr/>
          <p:nvPr/>
        </p:nvSpPr>
        <p:spPr>
          <a:xfrm rot="5400000">
            <a:off x="275772" y="918003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7030A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C3E4D8-07A3-CE48-8B1F-7A032C06D34D}"/>
              </a:ext>
            </a:extLst>
          </p:cNvPr>
          <p:cNvSpPr txBox="1"/>
          <p:nvPr/>
        </p:nvSpPr>
        <p:spPr>
          <a:xfrm>
            <a:off x="2657008" y="622610"/>
            <a:ext cx="2906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latin typeface="Arial"/>
                <a:ea typeface="Arial"/>
                <a:cs typeface="Arial"/>
                <a:sym typeface="Arial"/>
              </a:rPr>
              <a:t>Crear contenido de interés para fidelizar a nuestros afiliados, además de informarlos sobre las diferentes actividades que organiza la asociación.</a:t>
            </a:r>
            <a:endParaRPr lang="es-MX" sz="1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BD07697-4C23-A94C-951C-286CBEE9A538}"/>
              </a:ext>
            </a:extLst>
          </p:cNvPr>
          <p:cNvSpPr txBox="1"/>
          <p:nvPr/>
        </p:nvSpPr>
        <p:spPr>
          <a:xfrm>
            <a:off x="1248493" y="1345881"/>
            <a:ext cx="361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latin typeface="Arial"/>
                <a:ea typeface="Arial"/>
                <a:cs typeface="Arial"/>
                <a:sym typeface="Arial"/>
              </a:rPr>
              <a:t>Se les dará prioridad a las historias de uniandinos destacados que han tenido algún reconocimiento. Nota perfil. Campañas: ‘Uniandinos que inspiran’. ‘Uniandinos en el mundo’. Utilización nuevos formatos.</a:t>
            </a:r>
            <a:endParaRPr lang="es-MX" sz="1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CD8BD6-CDFA-6347-B4AC-8922479A8EEC}"/>
              </a:ext>
            </a:extLst>
          </p:cNvPr>
          <p:cNvSpPr txBox="1"/>
          <p:nvPr/>
        </p:nvSpPr>
        <p:spPr>
          <a:xfrm>
            <a:off x="655471" y="206528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AA510F-9564-9A40-93B9-BD1D73F1DC39}"/>
              </a:ext>
            </a:extLst>
          </p:cNvPr>
          <p:cNvSpPr txBox="1"/>
          <p:nvPr/>
        </p:nvSpPr>
        <p:spPr>
          <a:xfrm>
            <a:off x="636315" y="139840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F3017B-67EC-644A-BC5F-FB01AEE75B73}"/>
              </a:ext>
            </a:extLst>
          </p:cNvPr>
          <p:cNvSpPr txBox="1"/>
          <p:nvPr/>
        </p:nvSpPr>
        <p:spPr>
          <a:xfrm>
            <a:off x="675705" y="2609164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2EEB3F-DC72-F746-A7E2-48C326895E62}"/>
              </a:ext>
            </a:extLst>
          </p:cNvPr>
          <p:cNvSpPr txBox="1"/>
          <p:nvPr/>
        </p:nvSpPr>
        <p:spPr>
          <a:xfrm>
            <a:off x="5762129" y="1518621"/>
            <a:ext cx="3277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KPIs:</a:t>
            </a:r>
          </a:p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FIDELIZACIÓN + COMUNICACIÓN (Interacción)</a:t>
            </a:r>
          </a:p>
          <a:p>
            <a:pPr lvl="0"/>
            <a:endParaRPr lang="es-MX" sz="1400" dirty="0"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#Historias publicadas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Alcance e interacción de contenidos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Tasas de apertura, tráfico, alcance e interacción de estas publicaciones.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Penetración de comunicaciones afiliados. </a:t>
            </a:r>
          </a:p>
        </p:txBody>
      </p:sp>
      <p:sp>
        <p:nvSpPr>
          <p:cNvPr id="31" name="Google Shape;1098;p62">
            <a:extLst>
              <a:ext uri="{FF2B5EF4-FFF2-40B4-BE49-F238E27FC236}">
                <a16:creationId xmlns:a16="http://schemas.microsoft.com/office/drawing/2014/main" id="{A79FB54D-81C7-D942-9D81-37821501BA61}"/>
              </a:ext>
            </a:extLst>
          </p:cNvPr>
          <p:cNvSpPr/>
          <p:nvPr/>
        </p:nvSpPr>
        <p:spPr>
          <a:xfrm>
            <a:off x="380008" y="2036268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8;p62">
            <a:extLst>
              <a:ext uri="{FF2B5EF4-FFF2-40B4-BE49-F238E27FC236}">
                <a16:creationId xmlns:a16="http://schemas.microsoft.com/office/drawing/2014/main" id="{8678F438-EE27-7D4C-A127-6439A93E7A20}"/>
              </a:ext>
            </a:extLst>
          </p:cNvPr>
          <p:cNvSpPr/>
          <p:nvPr/>
        </p:nvSpPr>
        <p:spPr>
          <a:xfrm>
            <a:off x="371010" y="3288812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6A25B8-B6EC-CB48-B948-69295927B985}"/>
              </a:ext>
            </a:extLst>
          </p:cNvPr>
          <p:cNvGrpSpPr/>
          <p:nvPr/>
        </p:nvGrpSpPr>
        <p:grpSpPr>
          <a:xfrm>
            <a:off x="265686" y="2401499"/>
            <a:ext cx="664440" cy="663050"/>
            <a:chOff x="3541011" y="1508594"/>
            <a:chExt cx="350167" cy="349434"/>
          </a:xfrm>
        </p:grpSpPr>
        <p:sp>
          <p:nvSpPr>
            <p:cNvPr id="34" name="Google Shape;9954;p70">
              <a:extLst>
                <a:ext uri="{FF2B5EF4-FFF2-40B4-BE49-F238E27FC236}">
                  <a16:creationId xmlns:a16="http://schemas.microsoft.com/office/drawing/2014/main" id="{E4F1FFF4-34CC-0349-B3C0-C876AEA77304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955;p70">
              <a:extLst>
                <a:ext uri="{FF2B5EF4-FFF2-40B4-BE49-F238E27FC236}">
                  <a16:creationId xmlns:a16="http://schemas.microsoft.com/office/drawing/2014/main" id="{6F41FD3F-49F6-E548-8E94-345FE96E38E5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6;p70">
              <a:extLst>
                <a:ext uri="{FF2B5EF4-FFF2-40B4-BE49-F238E27FC236}">
                  <a16:creationId xmlns:a16="http://schemas.microsoft.com/office/drawing/2014/main" id="{77AFD933-2F81-0C4B-A4AE-F88DDE846FBB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7;p70">
              <a:extLst>
                <a:ext uri="{FF2B5EF4-FFF2-40B4-BE49-F238E27FC236}">
                  <a16:creationId xmlns:a16="http://schemas.microsoft.com/office/drawing/2014/main" id="{A61A0D84-322A-544C-85F9-568A50EBF6A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58;p70">
              <a:extLst>
                <a:ext uri="{FF2B5EF4-FFF2-40B4-BE49-F238E27FC236}">
                  <a16:creationId xmlns:a16="http://schemas.microsoft.com/office/drawing/2014/main" id="{377084AC-4246-874B-A330-74F525211D5E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59;p70">
              <a:extLst>
                <a:ext uri="{FF2B5EF4-FFF2-40B4-BE49-F238E27FC236}">
                  <a16:creationId xmlns:a16="http://schemas.microsoft.com/office/drawing/2014/main" id="{11BFE4DA-1F9E-664C-B74D-7C341CB3ACC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60;p70">
              <a:extLst>
                <a:ext uri="{FF2B5EF4-FFF2-40B4-BE49-F238E27FC236}">
                  <a16:creationId xmlns:a16="http://schemas.microsoft.com/office/drawing/2014/main" id="{E44C5000-BC91-1646-BD32-568D4004689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1;p70">
              <a:extLst>
                <a:ext uri="{FF2B5EF4-FFF2-40B4-BE49-F238E27FC236}">
                  <a16:creationId xmlns:a16="http://schemas.microsoft.com/office/drawing/2014/main" id="{A0320A31-64C0-2049-A215-521A7AAFFD8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2;p70">
              <a:extLst>
                <a:ext uri="{FF2B5EF4-FFF2-40B4-BE49-F238E27FC236}">
                  <a16:creationId xmlns:a16="http://schemas.microsoft.com/office/drawing/2014/main" id="{9FF4C91C-868C-934A-835C-C22917ECE7D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3;p70">
              <a:extLst>
                <a:ext uri="{FF2B5EF4-FFF2-40B4-BE49-F238E27FC236}">
                  <a16:creationId xmlns:a16="http://schemas.microsoft.com/office/drawing/2014/main" id="{25C9933A-A373-5240-8388-5B1FC2D9155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4;p70">
              <a:extLst>
                <a:ext uri="{FF2B5EF4-FFF2-40B4-BE49-F238E27FC236}">
                  <a16:creationId xmlns:a16="http://schemas.microsoft.com/office/drawing/2014/main" id="{7A29BEB0-A65E-2B4D-ADC9-97E2AE75FE9F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5;p70">
              <a:extLst>
                <a:ext uri="{FF2B5EF4-FFF2-40B4-BE49-F238E27FC236}">
                  <a16:creationId xmlns:a16="http://schemas.microsoft.com/office/drawing/2014/main" id="{6B98EA27-8543-684F-B0D1-CF754C6D73B2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6;p70">
              <a:extLst>
                <a:ext uri="{FF2B5EF4-FFF2-40B4-BE49-F238E27FC236}">
                  <a16:creationId xmlns:a16="http://schemas.microsoft.com/office/drawing/2014/main" id="{1A440F34-5B90-BA41-A8F7-4ACB14134028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69DD772-9CFD-3C4F-8218-EFF05CB80C9B}"/>
              </a:ext>
            </a:extLst>
          </p:cNvPr>
          <p:cNvGrpSpPr/>
          <p:nvPr/>
        </p:nvGrpSpPr>
        <p:grpSpPr>
          <a:xfrm>
            <a:off x="350775" y="1314094"/>
            <a:ext cx="570277" cy="561394"/>
            <a:chOff x="457515" y="2033486"/>
            <a:chExt cx="1030485" cy="1014434"/>
          </a:xfrm>
        </p:grpSpPr>
        <p:sp>
          <p:nvSpPr>
            <p:cNvPr id="48" name="Google Shape;10532;p70">
              <a:extLst>
                <a:ext uri="{FF2B5EF4-FFF2-40B4-BE49-F238E27FC236}">
                  <a16:creationId xmlns:a16="http://schemas.microsoft.com/office/drawing/2014/main" id="{F795F2C8-CDFD-E841-AA6C-91581EBD05E8}"/>
                </a:ext>
              </a:extLst>
            </p:cNvPr>
            <p:cNvSpPr/>
            <p:nvPr/>
          </p:nvSpPr>
          <p:spPr>
            <a:xfrm>
              <a:off x="589757" y="2808357"/>
              <a:ext cx="83339" cy="79512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33;p70">
              <a:extLst>
                <a:ext uri="{FF2B5EF4-FFF2-40B4-BE49-F238E27FC236}">
                  <a16:creationId xmlns:a16="http://schemas.microsoft.com/office/drawing/2014/main" id="{8100458F-DA91-2E4D-9186-76ED7F0D6C44}"/>
                </a:ext>
              </a:extLst>
            </p:cNvPr>
            <p:cNvSpPr/>
            <p:nvPr/>
          </p:nvSpPr>
          <p:spPr>
            <a:xfrm>
              <a:off x="688586" y="2907281"/>
              <a:ext cx="81192" cy="79512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34;p70">
              <a:extLst>
                <a:ext uri="{FF2B5EF4-FFF2-40B4-BE49-F238E27FC236}">
                  <a16:creationId xmlns:a16="http://schemas.microsoft.com/office/drawing/2014/main" id="{88F8A871-E79B-164D-8A8E-9D91EB641050}"/>
                </a:ext>
              </a:extLst>
            </p:cNvPr>
            <p:cNvSpPr/>
            <p:nvPr/>
          </p:nvSpPr>
          <p:spPr>
            <a:xfrm>
              <a:off x="639686" y="2858381"/>
              <a:ext cx="82312" cy="79512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35;p70">
              <a:extLst>
                <a:ext uri="{FF2B5EF4-FFF2-40B4-BE49-F238E27FC236}">
                  <a16:creationId xmlns:a16="http://schemas.microsoft.com/office/drawing/2014/main" id="{7F7A78A0-B2E3-2F42-946F-CD7AEDD9235E}"/>
                </a:ext>
              </a:extLst>
            </p:cNvPr>
            <p:cNvSpPr/>
            <p:nvPr/>
          </p:nvSpPr>
          <p:spPr>
            <a:xfrm>
              <a:off x="457515" y="2033486"/>
              <a:ext cx="1030485" cy="1014434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36;p70">
              <a:extLst>
                <a:ext uri="{FF2B5EF4-FFF2-40B4-BE49-F238E27FC236}">
                  <a16:creationId xmlns:a16="http://schemas.microsoft.com/office/drawing/2014/main" id="{C0BF46C8-7ADE-AB4C-BBA2-B09528EF52D6}"/>
                </a:ext>
              </a:extLst>
            </p:cNvPr>
            <p:cNvSpPr/>
            <p:nvPr/>
          </p:nvSpPr>
          <p:spPr>
            <a:xfrm>
              <a:off x="1036405" y="2269597"/>
              <a:ext cx="252350" cy="191874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074CC9-9E8A-554E-B627-A6BC81C69BA2}"/>
              </a:ext>
            </a:extLst>
          </p:cNvPr>
          <p:cNvGrpSpPr/>
          <p:nvPr/>
        </p:nvGrpSpPr>
        <p:grpSpPr>
          <a:xfrm>
            <a:off x="308762" y="3703795"/>
            <a:ext cx="600159" cy="600214"/>
            <a:chOff x="1308631" y="1507830"/>
            <a:chExt cx="350166" cy="350198"/>
          </a:xfrm>
        </p:grpSpPr>
        <p:sp>
          <p:nvSpPr>
            <p:cNvPr id="54" name="Google Shape;9992;p70">
              <a:extLst>
                <a:ext uri="{FF2B5EF4-FFF2-40B4-BE49-F238E27FC236}">
                  <a16:creationId xmlns:a16="http://schemas.microsoft.com/office/drawing/2014/main" id="{0B4F7112-DFD7-7042-9492-355B09DD100C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93;p70">
              <a:extLst>
                <a:ext uri="{FF2B5EF4-FFF2-40B4-BE49-F238E27FC236}">
                  <a16:creationId xmlns:a16="http://schemas.microsoft.com/office/drawing/2014/main" id="{4ED2097C-A70B-B341-831D-E25952E1EF69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94;p70">
              <a:extLst>
                <a:ext uri="{FF2B5EF4-FFF2-40B4-BE49-F238E27FC236}">
                  <a16:creationId xmlns:a16="http://schemas.microsoft.com/office/drawing/2014/main" id="{9788BA66-5783-2945-9B97-2F4B323E5946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5;p70">
              <a:extLst>
                <a:ext uri="{FF2B5EF4-FFF2-40B4-BE49-F238E27FC236}">
                  <a16:creationId xmlns:a16="http://schemas.microsoft.com/office/drawing/2014/main" id="{093278F3-E7D6-8543-B952-ED6A53CCEA42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C27A2682-A02B-BB4F-9DA8-C9E238AA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06" y="932029"/>
            <a:ext cx="570277" cy="377183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7CDCCB1-7800-3A43-BFDE-DF2489CD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32E298EF-A934-5944-8A31-FB8370600CBC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C554D89-06D2-F447-BEC1-2517A3B79A2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F3FAC7A-1CCA-714C-BCE6-BA1B0DD2ABB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48E5611E-5CD7-6743-A7D0-43C97C125CA6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230169F-51B1-AE41-AD70-DEF73E3B97F9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FB92D48-64D0-D140-99E9-15DCC96A2EA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A16BD6F-2297-DE45-9D3A-8776CD5C17B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7491AA-B2F5-BC42-B4C9-6B4CC7059F63}"/>
              </a:ext>
            </a:extLst>
          </p:cNvPr>
          <p:cNvSpPr txBox="1"/>
          <p:nvPr/>
        </p:nvSpPr>
        <p:spPr>
          <a:xfrm>
            <a:off x="1264996" y="2074968"/>
            <a:ext cx="361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latin typeface="Arial"/>
                <a:ea typeface="Arial"/>
                <a:cs typeface="Arial"/>
                <a:sym typeface="Arial"/>
              </a:rPr>
              <a:t>Contenido sobre actividades o eventos propios de la asociación. Fotos, videos, podcast, infografías.</a:t>
            </a:r>
            <a:endParaRPr lang="es-MX" sz="1000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5810F75-A943-8047-9DAA-A1B0B40D87D6}"/>
              </a:ext>
            </a:extLst>
          </p:cNvPr>
          <p:cNvSpPr txBox="1"/>
          <p:nvPr/>
        </p:nvSpPr>
        <p:spPr>
          <a:xfrm>
            <a:off x="675705" y="3168656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5B2FB4C-076A-CF42-967D-0F4F5DD9F7F0}"/>
              </a:ext>
            </a:extLst>
          </p:cNvPr>
          <p:cNvSpPr txBox="1"/>
          <p:nvPr/>
        </p:nvSpPr>
        <p:spPr>
          <a:xfrm>
            <a:off x="656691" y="3778458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D98DFD-85C2-A64B-BF00-A7505FBA9094}"/>
              </a:ext>
            </a:extLst>
          </p:cNvPr>
          <p:cNvSpPr txBox="1"/>
          <p:nvPr/>
        </p:nvSpPr>
        <p:spPr>
          <a:xfrm>
            <a:off x="1271776" y="2597683"/>
            <a:ext cx="384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latin typeface="Arial"/>
                <a:ea typeface="Arial"/>
                <a:cs typeface="Arial"/>
                <a:sym typeface="Arial"/>
              </a:rPr>
              <a:t>Resaltar la labor que realizan los voluntarios de los capítulos y responsabilidad social. </a:t>
            </a:r>
            <a:endParaRPr lang="es-MX" sz="1000" dirty="0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EE25330-485F-BD4F-9BEC-F32D568CE26B}"/>
              </a:ext>
            </a:extLst>
          </p:cNvPr>
          <p:cNvSpPr txBox="1"/>
          <p:nvPr/>
        </p:nvSpPr>
        <p:spPr>
          <a:xfrm>
            <a:off x="1307870" y="3139434"/>
            <a:ext cx="413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latin typeface="Arial"/>
                <a:ea typeface="Arial"/>
                <a:cs typeface="Arial"/>
                <a:sym typeface="Arial"/>
              </a:rPr>
              <a:t>Enfocar los contenidos a los temas seleccionados para nuestra estrategia.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3DA57146-7763-5A4E-B8BB-7AB376F19C43}"/>
              </a:ext>
            </a:extLst>
          </p:cNvPr>
          <p:cNvSpPr txBox="1"/>
          <p:nvPr/>
        </p:nvSpPr>
        <p:spPr>
          <a:xfrm>
            <a:off x="1307870" y="3632008"/>
            <a:ext cx="413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SzPts val="1400"/>
            </a:pPr>
            <a:r>
              <a:rPr lang="es-CO" sz="1000" dirty="0"/>
              <a:t>Compilar las acciones realizadas en el mes con los afiliados para mostrar el impacto de nuestra comunidad. (Ej. Este mes los Uniandinos: Logramos sembrar XX árboles, Apoyamos 10 nuevos emprendimientos, XX Jóvenes encontraron trabajo, Reunimos a XXX en nuestros eventos </a:t>
            </a:r>
            <a:r>
              <a:rPr lang="es-CO" sz="1000" dirty="0" err="1"/>
              <a:t>etc</a:t>
            </a:r>
            <a:r>
              <a:rPr lang="es-CO" sz="1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8626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736049-D514-B748-BDAB-10E667CFD5CA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hlinkClick r:id="rId2" action="ppaction://hlinksldjump"/>
            <a:extLst>
              <a:ext uri="{FF2B5EF4-FFF2-40B4-BE49-F238E27FC236}">
                <a16:creationId xmlns:a16="http://schemas.microsoft.com/office/drawing/2014/main" id="{229E7F76-4F69-3149-A6AF-BEBFD002A405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66DC776-43D1-2F48-A2B2-DBBE6CAF143B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492F50A-D735-1B43-83C0-B48BD344525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BCE0CF50-5C87-4D43-A63D-006FAA82355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25AD097-6AE8-D64B-8263-A6B3F813C23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5C88792-F400-7846-9F5A-EDE8A25C16A7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13789A-2F8C-814A-94C8-2B275E6E9DD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A58685-CCA2-AA4E-A9D9-BE1408A4C14F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3FCF4CB-08D8-164F-960B-139567688F79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0FD0194-6C49-E147-B1C7-C9F594189E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013A56-70C2-1542-8421-4B92854BCF54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7B078C-37BE-3B47-A444-EFFC298D48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40FE1F3-3D54-8142-AB00-DC7765D267F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riángulo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0F653-3FEB-9C4F-8FFC-6553414094F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riángulo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5E656-06ED-2A4D-A9B4-C5B6404F42A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1CBC71A-C9C1-3F4F-B0A9-B388CCD4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8" y="790388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 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s-ES" altLang="es-CO" sz="23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9B8C10EF-E148-7D4E-9B8C-CA12B3974983}"/>
              </a:ext>
            </a:extLst>
          </p:cNvPr>
          <p:cNvSpPr/>
          <p:nvPr/>
        </p:nvSpPr>
        <p:spPr>
          <a:xfrm rot="5400000">
            <a:off x="275772" y="918003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7030A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C3E4D8-07A3-CE48-8B1F-7A032C06D34D}"/>
              </a:ext>
            </a:extLst>
          </p:cNvPr>
          <p:cNvSpPr txBox="1"/>
          <p:nvPr/>
        </p:nvSpPr>
        <p:spPr>
          <a:xfrm>
            <a:off x="2657008" y="622610"/>
            <a:ext cx="2906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latin typeface="Arial"/>
                <a:ea typeface="Arial"/>
                <a:cs typeface="Arial"/>
                <a:sym typeface="Arial"/>
              </a:rPr>
              <a:t>Crear contenido de interés para fidelizar a nuestros afiliados, además de informarlos sobre las diferentes actividades que organiza la asociación.</a:t>
            </a:r>
            <a:endParaRPr lang="es-MX" sz="1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BD07697-4C23-A94C-951C-286CBEE9A538}"/>
              </a:ext>
            </a:extLst>
          </p:cNvPr>
          <p:cNvSpPr txBox="1"/>
          <p:nvPr/>
        </p:nvSpPr>
        <p:spPr>
          <a:xfrm>
            <a:off x="1359049" y="2125851"/>
            <a:ext cx="3615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SzPts val="1400"/>
            </a:pPr>
            <a:r>
              <a:rPr lang="es-CO" sz="1000" dirty="0"/>
              <a:t>Recopilar testimonios y momentos de Uniandinos participando en las actividades del mes. (Ej. Actividades memorables, Anécdotas o momentos inolvidables de los capítulos. </a:t>
            </a:r>
            <a:r>
              <a:rPr lang="es-CO" sz="1000" dirty="0" err="1"/>
              <a:t>etc</a:t>
            </a:r>
            <a:r>
              <a:rPr lang="es-CO" sz="1000" dirty="0"/>
              <a:t>).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CD8BD6-CDFA-6347-B4AC-8922479A8EEC}"/>
              </a:ext>
            </a:extLst>
          </p:cNvPr>
          <p:cNvSpPr txBox="1"/>
          <p:nvPr/>
        </p:nvSpPr>
        <p:spPr>
          <a:xfrm>
            <a:off x="689595" y="3216743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AA510F-9564-9A40-93B9-BD1D73F1DC39}"/>
              </a:ext>
            </a:extLst>
          </p:cNvPr>
          <p:cNvSpPr txBox="1"/>
          <p:nvPr/>
        </p:nvSpPr>
        <p:spPr>
          <a:xfrm>
            <a:off x="653412" y="221152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2EEB3F-DC72-F746-A7E2-48C326895E62}"/>
              </a:ext>
            </a:extLst>
          </p:cNvPr>
          <p:cNvSpPr txBox="1"/>
          <p:nvPr/>
        </p:nvSpPr>
        <p:spPr>
          <a:xfrm>
            <a:off x="5752283" y="1797658"/>
            <a:ext cx="3277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KPIs:</a:t>
            </a:r>
          </a:p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FIDELIZACIÓN + COMUNICACIÓN (Interacción)</a:t>
            </a:r>
          </a:p>
          <a:p>
            <a:pPr lvl="0"/>
            <a:endParaRPr lang="es-MX" sz="1400" dirty="0"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#Historias publicadas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Alcance e interacción de contenidos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Tasas de apertura, tráfico, alcance e interacción de estas publicaciones.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Penetración de comunicaciones afiliados. </a:t>
            </a:r>
          </a:p>
        </p:txBody>
      </p:sp>
      <p:sp>
        <p:nvSpPr>
          <p:cNvPr id="31" name="Google Shape;1098;p62">
            <a:extLst>
              <a:ext uri="{FF2B5EF4-FFF2-40B4-BE49-F238E27FC236}">
                <a16:creationId xmlns:a16="http://schemas.microsoft.com/office/drawing/2014/main" id="{A79FB54D-81C7-D942-9D81-37821501BA61}"/>
              </a:ext>
            </a:extLst>
          </p:cNvPr>
          <p:cNvSpPr/>
          <p:nvPr/>
        </p:nvSpPr>
        <p:spPr>
          <a:xfrm>
            <a:off x="380008" y="2036268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8;p62">
            <a:extLst>
              <a:ext uri="{FF2B5EF4-FFF2-40B4-BE49-F238E27FC236}">
                <a16:creationId xmlns:a16="http://schemas.microsoft.com/office/drawing/2014/main" id="{8678F438-EE27-7D4C-A127-6439A93E7A20}"/>
              </a:ext>
            </a:extLst>
          </p:cNvPr>
          <p:cNvSpPr/>
          <p:nvPr/>
        </p:nvSpPr>
        <p:spPr>
          <a:xfrm>
            <a:off x="371010" y="3288812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6A25B8-B6EC-CB48-B948-69295927B985}"/>
              </a:ext>
            </a:extLst>
          </p:cNvPr>
          <p:cNvGrpSpPr/>
          <p:nvPr/>
        </p:nvGrpSpPr>
        <p:grpSpPr>
          <a:xfrm>
            <a:off x="265686" y="2401499"/>
            <a:ext cx="664440" cy="663050"/>
            <a:chOff x="3541011" y="1508594"/>
            <a:chExt cx="350167" cy="349434"/>
          </a:xfrm>
        </p:grpSpPr>
        <p:sp>
          <p:nvSpPr>
            <p:cNvPr id="34" name="Google Shape;9954;p70">
              <a:extLst>
                <a:ext uri="{FF2B5EF4-FFF2-40B4-BE49-F238E27FC236}">
                  <a16:creationId xmlns:a16="http://schemas.microsoft.com/office/drawing/2014/main" id="{E4F1FFF4-34CC-0349-B3C0-C876AEA77304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955;p70">
              <a:extLst>
                <a:ext uri="{FF2B5EF4-FFF2-40B4-BE49-F238E27FC236}">
                  <a16:creationId xmlns:a16="http://schemas.microsoft.com/office/drawing/2014/main" id="{6F41FD3F-49F6-E548-8E94-345FE96E38E5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6;p70">
              <a:extLst>
                <a:ext uri="{FF2B5EF4-FFF2-40B4-BE49-F238E27FC236}">
                  <a16:creationId xmlns:a16="http://schemas.microsoft.com/office/drawing/2014/main" id="{77AFD933-2F81-0C4B-A4AE-F88DDE846FBB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7;p70">
              <a:extLst>
                <a:ext uri="{FF2B5EF4-FFF2-40B4-BE49-F238E27FC236}">
                  <a16:creationId xmlns:a16="http://schemas.microsoft.com/office/drawing/2014/main" id="{A61A0D84-322A-544C-85F9-568A50EBF6A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58;p70">
              <a:extLst>
                <a:ext uri="{FF2B5EF4-FFF2-40B4-BE49-F238E27FC236}">
                  <a16:creationId xmlns:a16="http://schemas.microsoft.com/office/drawing/2014/main" id="{377084AC-4246-874B-A330-74F525211D5E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59;p70">
              <a:extLst>
                <a:ext uri="{FF2B5EF4-FFF2-40B4-BE49-F238E27FC236}">
                  <a16:creationId xmlns:a16="http://schemas.microsoft.com/office/drawing/2014/main" id="{11BFE4DA-1F9E-664C-B74D-7C341CB3ACC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60;p70">
              <a:extLst>
                <a:ext uri="{FF2B5EF4-FFF2-40B4-BE49-F238E27FC236}">
                  <a16:creationId xmlns:a16="http://schemas.microsoft.com/office/drawing/2014/main" id="{E44C5000-BC91-1646-BD32-568D4004689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1;p70">
              <a:extLst>
                <a:ext uri="{FF2B5EF4-FFF2-40B4-BE49-F238E27FC236}">
                  <a16:creationId xmlns:a16="http://schemas.microsoft.com/office/drawing/2014/main" id="{A0320A31-64C0-2049-A215-521A7AAFFD8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2;p70">
              <a:extLst>
                <a:ext uri="{FF2B5EF4-FFF2-40B4-BE49-F238E27FC236}">
                  <a16:creationId xmlns:a16="http://schemas.microsoft.com/office/drawing/2014/main" id="{9FF4C91C-868C-934A-835C-C22917ECE7D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3;p70">
              <a:extLst>
                <a:ext uri="{FF2B5EF4-FFF2-40B4-BE49-F238E27FC236}">
                  <a16:creationId xmlns:a16="http://schemas.microsoft.com/office/drawing/2014/main" id="{25C9933A-A373-5240-8388-5B1FC2D9155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4;p70">
              <a:extLst>
                <a:ext uri="{FF2B5EF4-FFF2-40B4-BE49-F238E27FC236}">
                  <a16:creationId xmlns:a16="http://schemas.microsoft.com/office/drawing/2014/main" id="{7A29BEB0-A65E-2B4D-ADC9-97E2AE75FE9F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5;p70">
              <a:extLst>
                <a:ext uri="{FF2B5EF4-FFF2-40B4-BE49-F238E27FC236}">
                  <a16:creationId xmlns:a16="http://schemas.microsoft.com/office/drawing/2014/main" id="{6B98EA27-8543-684F-B0D1-CF754C6D73B2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6;p70">
              <a:extLst>
                <a:ext uri="{FF2B5EF4-FFF2-40B4-BE49-F238E27FC236}">
                  <a16:creationId xmlns:a16="http://schemas.microsoft.com/office/drawing/2014/main" id="{1A440F34-5B90-BA41-A8F7-4ACB14134028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69DD772-9CFD-3C4F-8218-EFF05CB80C9B}"/>
              </a:ext>
            </a:extLst>
          </p:cNvPr>
          <p:cNvGrpSpPr/>
          <p:nvPr/>
        </p:nvGrpSpPr>
        <p:grpSpPr>
          <a:xfrm>
            <a:off x="350775" y="1314094"/>
            <a:ext cx="570277" cy="561394"/>
            <a:chOff x="457515" y="2033486"/>
            <a:chExt cx="1030485" cy="1014434"/>
          </a:xfrm>
        </p:grpSpPr>
        <p:sp>
          <p:nvSpPr>
            <p:cNvPr id="48" name="Google Shape;10532;p70">
              <a:extLst>
                <a:ext uri="{FF2B5EF4-FFF2-40B4-BE49-F238E27FC236}">
                  <a16:creationId xmlns:a16="http://schemas.microsoft.com/office/drawing/2014/main" id="{F795F2C8-CDFD-E841-AA6C-91581EBD05E8}"/>
                </a:ext>
              </a:extLst>
            </p:cNvPr>
            <p:cNvSpPr/>
            <p:nvPr/>
          </p:nvSpPr>
          <p:spPr>
            <a:xfrm>
              <a:off x="589757" y="2808357"/>
              <a:ext cx="83339" cy="79512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33;p70">
              <a:extLst>
                <a:ext uri="{FF2B5EF4-FFF2-40B4-BE49-F238E27FC236}">
                  <a16:creationId xmlns:a16="http://schemas.microsoft.com/office/drawing/2014/main" id="{8100458F-DA91-2E4D-9186-76ED7F0D6C44}"/>
                </a:ext>
              </a:extLst>
            </p:cNvPr>
            <p:cNvSpPr/>
            <p:nvPr/>
          </p:nvSpPr>
          <p:spPr>
            <a:xfrm>
              <a:off x="688586" y="2907281"/>
              <a:ext cx="81192" cy="79512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34;p70">
              <a:extLst>
                <a:ext uri="{FF2B5EF4-FFF2-40B4-BE49-F238E27FC236}">
                  <a16:creationId xmlns:a16="http://schemas.microsoft.com/office/drawing/2014/main" id="{88F8A871-E79B-164D-8A8E-9D91EB641050}"/>
                </a:ext>
              </a:extLst>
            </p:cNvPr>
            <p:cNvSpPr/>
            <p:nvPr/>
          </p:nvSpPr>
          <p:spPr>
            <a:xfrm>
              <a:off x="639686" y="2858381"/>
              <a:ext cx="82312" cy="79512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35;p70">
              <a:extLst>
                <a:ext uri="{FF2B5EF4-FFF2-40B4-BE49-F238E27FC236}">
                  <a16:creationId xmlns:a16="http://schemas.microsoft.com/office/drawing/2014/main" id="{7F7A78A0-B2E3-2F42-946F-CD7AEDD9235E}"/>
                </a:ext>
              </a:extLst>
            </p:cNvPr>
            <p:cNvSpPr/>
            <p:nvPr/>
          </p:nvSpPr>
          <p:spPr>
            <a:xfrm>
              <a:off x="457515" y="2033486"/>
              <a:ext cx="1030485" cy="1014434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36;p70">
              <a:extLst>
                <a:ext uri="{FF2B5EF4-FFF2-40B4-BE49-F238E27FC236}">
                  <a16:creationId xmlns:a16="http://schemas.microsoft.com/office/drawing/2014/main" id="{C0BF46C8-7ADE-AB4C-BBA2-B09528EF52D6}"/>
                </a:ext>
              </a:extLst>
            </p:cNvPr>
            <p:cNvSpPr/>
            <p:nvPr/>
          </p:nvSpPr>
          <p:spPr>
            <a:xfrm>
              <a:off x="1036405" y="2269597"/>
              <a:ext cx="252350" cy="191874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074CC9-9E8A-554E-B627-A6BC81C69BA2}"/>
              </a:ext>
            </a:extLst>
          </p:cNvPr>
          <p:cNvGrpSpPr/>
          <p:nvPr/>
        </p:nvGrpSpPr>
        <p:grpSpPr>
          <a:xfrm>
            <a:off x="308762" y="3703795"/>
            <a:ext cx="600159" cy="600214"/>
            <a:chOff x="1308631" y="1507830"/>
            <a:chExt cx="350166" cy="350198"/>
          </a:xfrm>
        </p:grpSpPr>
        <p:sp>
          <p:nvSpPr>
            <p:cNvPr id="54" name="Google Shape;9992;p70">
              <a:extLst>
                <a:ext uri="{FF2B5EF4-FFF2-40B4-BE49-F238E27FC236}">
                  <a16:creationId xmlns:a16="http://schemas.microsoft.com/office/drawing/2014/main" id="{0B4F7112-DFD7-7042-9492-355B09DD100C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93;p70">
              <a:extLst>
                <a:ext uri="{FF2B5EF4-FFF2-40B4-BE49-F238E27FC236}">
                  <a16:creationId xmlns:a16="http://schemas.microsoft.com/office/drawing/2014/main" id="{4ED2097C-A70B-B341-831D-E25952E1EF69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94;p70">
              <a:extLst>
                <a:ext uri="{FF2B5EF4-FFF2-40B4-BE49-F238E27FC236}">
                  <a16:creationId xmlns:a16="http://schemas.microsoft.com/office/drawing/2014/main" id="{9788BA66-5783-2945-9B97-2F4B323E5946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5;p70">
              <a:extLst>
                <a:ext uri="{FF2B5EF4-FFF2-40B4-BE49-F238E27FC236}">
                  <a16:creationId xmlns:a16="http://schemas.microsoft.com/office/drawing/2014/main" id="{093278F3-E7D6-8543-B952-ED6A53CCEA42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C27A2682-A02B-BB4F-9DA8-C9E238AA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06" y="932029"/>
            <a:ext cx="570277" cy="377183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7CDCCB1-7800-3A43-BFDE-DF2489CD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32E298EF-A934-5944-8A31-FB8370600CBC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C554D89-06D2-F447-BEC1-2517A3B79A2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F3FAC7A-1CCA-714C-BCE6-BA1B0DD2ABB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48E5611E-5CD7-6743-A7D0-43C97C125CA6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230169F-51B1-AE41-AD70-DEF73E3B97F9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FB92D48-64D0-D140-99E9-15DCC96A2EA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A16BD6F-2297-DE45-9D3A-8776CD5C17B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7491AA-B2F5-BC42-B4C9-6B4CC7059F63}"/>
              </a:ext>
            </a:extLst>
          </p:cNvPr>
          <p:cNvSpPr txBox="1"/>
          <p:nvPr/>
        </p:nvSpPr>
        <p:spPr>
          <a:xfrm>
            <a:off x="1344558" y="3073813"/>
            <a:ext cx="361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SzPts val="1400"/>
            </a:pPr>
            <a:r>
              <a:rPr lang="es-CO" sz="1000" dirty="0"/>
              <a:t>Crear formatos informales  digitales de conexión con afiliados (Ej. Emprendedores cuentan sus mayores fracasos y aprendizajes, </a:t>
            </a:r>
            <a:r>
              <a:rPr lang="es-CO" sz="1000" dirty="0" err="1"/>
              <a:t>SpeedDating</a:t>
            </a:r>
            <a:r>
              <a:rPr lang="es-CO" sz="1000" dirty="0"/>
              <a:t> de empresas, </a:t>
            </a:r>
            <a:r>
              <a:rPr lang="es-CO" sz="1000" dirty="0" err="1"/>
              <a:t>etc</a:t>
            </a:r>
            <a:r>
              <a:rPr lang="es-CO" sz="1000" dirty="0"/>
              <a:t>) </a:t>
            </a:r>
            <a:r>
              <a:rPr lang="es-CO" sz="1000" b="1" dirty="0"/>
              <a:t>Coordinar con Mónica de empleabilidad.</a:t>
            </a:r>
            <a:endParaRPr lang="es-CO" sz="1000" b="1" dirty="0"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37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736049-D514-B748-BDAB-10E667CFD5CA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hlinkClick r:id="rId2" action="ppaction://hlinksldjump"/>
            <a:extLst>
              <a:ext uri="{FF2B5EF4-FFF2-40B4-BE49-F238E27FC236}">
                <a16:creationId xmlns:a16="http://schemas.microsoft.com/office/drawing/2014/main" id="{229E7F76-4F69-3149-A6AF-BEBFD002A405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66DC776-43D1-2F48-A2B2-DBBE6CAF143B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492F50A-D735-1B43-83C0-B48BD344525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BCE0CF50-5C87-4D43-A63D-006FAA82355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25AD097-6AE8-D64B-8263-A6B3F813C23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5C88792-F400-7846-9F5A-EDE8A25C16A7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13789A-2F8C-814A-94C8-2B275E6E9DD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A58685-CCA2-AA4E-A9D9-BE1408A4C14F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3FCF4CB-08D8-164F-960B-139567688F79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0FD0194-6C49-E147-B1C7-C9F594189E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013A56-70C2-1542-8421-4B92854BCF54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7B078C-37BE-3B47-A444-EFFC298D48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40FE1F3-3D54-8142-AB00-DC7765D267F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riángulo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0F653-3FEB-9C4F-8FFC-6553414094F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riángulo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5E656-06ED-2A4D-A9B4-C5B6404F42A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1CBC71A-C9C1-3F4F-B0A9-B388CCD4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8" y="790388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 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s-ES" altLang="es-CO" sz="23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9B8C10EF-E148-7D4E-9B8C-CA12B3974983}"/>
              </a:ext>
            </a:extLst>
          </p:cNvPr>
          <p:cNvSpPr/>
          <p:nvPr/>
        </p:nvSpPr>
        <p:spPr>
          <a:xfrm rot="5400000">
            <a:off x="275772" y="918003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7030A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C3E4D8-07A3-CE48-8B1F-7A032C06D34D}"/>
              </a:ext>
            </a:extLst>
          </p:cNvPr>
          <p:cNvSpPr txBox="1"/>
          <p:nvPr/>
        </p:nvSpPr>
        <p:spPr>
          <a:xfrm>
            <a:off x="2657944" y="719856"/>
            <a:ext cx="290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SzPts val="1400"/>
            </a:pPr>
            <a:r>
              <a:rPr lang="es-CO" sz="1000" dirty="0"/>
              <a:t>Aumentar las visitas del portal </a:t>
            </a:r>
            <a:r>
              <a:rPr lang="es-CO" sz="1000" dirty="0" err="1"/>
              <a:t>uniandinos</a:t>
            </a:r>
            <a:r>
              <a:rPr lang="es-CO" sz="1000" dirty="0"/>
              <a:t>, especialmente la sección de Entérate y Capítulos. Posicionamiento en Internet</a:t>
            </a:r>
            <a:endParaRPr lang="es-CO"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BD07697-4C23-A94C-951C-286CBEE9A538}"/>
              </a:ext>
            </a:extLst>
          </p:cNvPr>
          <p:cNvSpPr txBox="1"/>
          <p:nvPr/>
        </p:nvSpPr>
        <p:spPr>
          <a:xfrm>
            <a:off x="1248492" y="1345881"/>
            <a:ext cx="395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ea typeface="Arial"/>
                <a:cs typeface="Arial"/>
                <a:sym typeface="Arial"/>
              </a:rPr>
              <a:t>Aplicar técnicas SEO: Construir un buen titular, palabras claves, etiquetas, clasificar la información por subtítulos, crear listas, resaltar frases importantes, párrafos de máximo 5 líneas, crear hipervínculos, insertar videos y galerías de fotos. Prácticas orgánicas. </a:t>
            </a:r>
            <a:endParaRPr lang="es-MX" sz="1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CD8BD6-CDFA-6347-B4AC-8922479A8EEC}"/>
              </a:ext>
            </a:extLst>
          </p:cNvPr>
          <p:cNvSpPr txBox="1"/>
          <p:nvPr/>
        </p:nvSpPr>
        <p:spPr>
          <a:xfrm>
            <a:off x="655471" y="206528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AA510F-9564-9A40-93B9-BD1D73F1DC39}"/>
              </a:ext>
            </a:extLst>
          </p:cNvPr>
          <p:cNvSpPr txBox="1"/>
          <p:nvPr/>
        </p:nvSpPr>
        <p:spPr>
          <a:xfrm>
            <a:off x="636315" y="139840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F3017B-67EC-644A-BC5F-FB01AEE75B73}"/>
              </a:ext>
            </a:extLst>
          </p:cNvPr>
          <p:cNvSpPr txBox="1"/>
          <p:nvPr/>
        </p:nvSpPr>
        <p:spPr>
          <a:xfrm>
            <a:off x="675705" y="2609164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2EEB3F-DC72-F746-A7E2-48C326895E62}"/>
              </a:ext>
            </a:extLst>
          </p:cNvPr>
          <p:cNvSpPr txBox="1"/>
          <p:nvPr/>
        </p:nvSpPr>
        <p:spPr>
          <a:xfrm>
            <a:off x="5798420" y="1621628"/>
            <a:ext cx="32770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KPIs:</a:t>
            </a:r>
          </a:p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TRÁFICO + POSICIONAMIENTO (Visitas, Posición SEO)</a:t>
            </a:r>
          </a:p>
          <a:p>
            <a:pPr lvl="0"/>
            <a:endParaRPr lang="es-MX" sz="1400" dirty="0"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Tráfico orgánico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Posición en Google orgánico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Tráfico desde Email 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Porcentaje de clics emails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Tráfico Pago.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Contenido web compartido en redes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Penetración Pauta</a:t>
            </a:r>
          </a:p>
        </p:txBody>
      </p:sp>
      <p:sp>
        <p:nvSpPr>
          <p:cNvPr id="31" name="Google Shape;1098;p62">
            <a:extLst>
              <a:ext uri="{FF2B5EF4-FFF2-40B4-BE49-F238E27FC236}">
                <a16:creationId xmlns:a16="http://schemas.microsoft.com/office/drawing/2014/main" id="{A79FB54D-81C7-D942-9D81-37821501BA61}"/>
              </a:ext>
            </a:extLst>
          </p:cNvPr>
          <p:cNvSpPr/>
          <p:nvPr/>
        </p:nvSpPr>
        <p:spPr>
          <a:xfrm>
            <a:off x="380008" y="2036268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8;p62">
            <a:extLst>
              <a:ext uri="{FF2B5EF4-FFF2-40B4-BE49-F238E27FC236}">
                <a16:creationId xmlns:a16="http://schemas.microsoft.com/office/drawing/2014/main" id="{8678F438-EE27-7D4C-A127-6439A93E7A20}"/>
              </a:ext>
            </a:extLst>
          </p:cNvPr>
          <p:cNvSpPr/>
          <p:nvPr/>
        </p:nvSpPr>
        <p:spPr>
          <a:xfrm>
            <a:off x="371010" y="3288812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6A25B8-B6EC-CB48-B948-69295927B985}"/>
              </a:ext>
            </a:extLst>
          </p:cNvPr>
          <p:cNvGrpSpPr/>
          <p:nvPr/>
        </p:nvGrpSpPr>
        <p:grpSpPr>
          <a:xfrm>
            <a:off x="265686" y="2401499"/>
            <a:ext cx="664440" cy="663050"/>
            <a:chOff x="3541011" y="1508594"/>
            <a:chExt cx="350167" cy="349434"/>
          </a:xfrm>
        </p:grpSpPr>
        <p:sp>
          <p:nvSpPr>
            <p:cNvPr id="34" name="Google Shape;9954;p70">
              <a:extLst>
                <a:ext uri="{FF2B5EF4-FFF2-40B4-BE49-F238E27FC236}">
                  <a16:creationId xmlns:a16="http://schemas.microsoft.com/office/drawing/2014/main" id="{E4F1FFF4-34CC-0349-B3C0-C876AEA77304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955;p70">
              <a:extLst>
                <a:ext uri="{FF2B5EF4-FFF2-40B4-BE49-F238E27FC236}">
                  <a16:creationId xmlns:a16="http://schemas.microsoft.com/office/drawing/2014/main" id="{6F41FD3F-49F6-E548-8E94-345FE96E38E5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6;p70">
              <a:extLst>
                <a:ext uri="{FF2B5EF4-FFF2-40B4-BE49-F238E27FC236}">
                  <a16:creationId xmlns:a16="http://schemas.microsoft.com/office/drawing/2014/main" id="{77AFD933-2F81-0C4B-A4AE-F88DDE846FBB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7;p70">
              <a:extLst>
                <a:ext uri="{FF2B5EF4-FFF2-40B4-BE49-F238E27FC236}">
                  <a16:creationId xmlns:a16="http://schemas.microsoft.com/office/drawing/2014/main" id="{A61A0D84-322A-544C-85F9-568A50EBF6A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58;p70">
              <a:extLst>
                <a:ext uri="{FF2B5EF4-FFF2-40B4-BE49-F238E27FC236}">
                  <a16:creationId xmlns:a16="http://schemas.microsoft.com/office/drawing/2014/main" id="{377084AC-4246-874B-A330-74F525211D5E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59;p70">
              <a:extLst>
                <a:ext uri="{FF2B5EF4-FFF2-40B4-BE49-F238E27FC236}">
                  <a16:creationId xmlns:a16="http://schemas.microsoft.com/office/drawing/2014/main" id="{11BFE4DA-1F9E-664C-B74D-7C341CB3ACC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60;p70">
              <a:extLst>
                <a:ext uri="{FF2B5EF4-FFF2-40B4-BE49-F238E27FC236}">
                  <a16:creationId xmlns:a16="http://schemas.microsoft.com/office/drawing/2014/main" id="{E44C5000-BC91-1646-BD32-568D4004689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1;p70">
              <a:extLst>
                <a:ext uri="{FF2B5EF4-FFF2-40B4-BE49-F238E27FC236}">
                  <a16:creationId xmlns:a16="http://schemas.microsoft.com/office/drawing/2014/main" id="{A0320A31-64C0-2049-A215-521A7AAFFD8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2;p70">
              <a:extLst>
                <a:ext uri="{FF2B5EF4-FFF2-40B4-BE49-F238E27FC236}">
                  <a16:creationId xmlns:a16="http://schemas.microsoft.com/office/drawing/2014/main" id="{9FF4C91C-868C-934A-835C-C22917ECE7D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3;p70">
              <a:extLst>
                <a:ext uri="{FF2B5EF4-FFF2-40B4-BE49-F238E27FC236}">
                  <a16:creationId xmlns:a16="http://schemas.microsoft.com/office/drawing/2014/main" id="{25C9933A-A373-5240-8388-5B1FC2D9155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4;p70">
              <a:extLst>
                <a:ext uri="{FF2B5EF4-FFF2-40B4-BE49-F238E27FC236}">
                  <a16:creationId xmlns:a16="http://schemas.microsoft.com/office/drawing/2014/main" id="{7A29BEB0-A65E-2B4D-ADC9-97E2AE75FE9F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5;p70">
              <a:extLst>
                <a:ext uri="{FF2B5EF4-FFF2-40B4-BE49-F238E27FC236}">
                  <a16:creationId xmlns:a16="http://schemas.microsoft.com/office/drawing/2014/main" id="{6B98EA27-8543-684F-B0D1-CF754C6D73B2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6;p70">
              <a:extLst>
                <a:ext uri="{FF2B5EF4-FFF2-40B4-BE49-F238E27FC236}">
                  <a16:creationId xmlns:a16="http://schemas.microsoft.com/office/drawing/2014/main" id="{1A440F34-5B90-BA41-A8F7-4ACB14134028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69DD772-9CFD-3C4F-8218-EFF05CB80C9B}"/>
              </a:ext>
            </a:extLst>
          </p:cNvPr>
          <p:cNvGrpSpPr/>
          <p:nvPr/>
        </p:nvGrpSpPr>
        <p:grpSpPr>
          <a:xfrm>
            <a:off x="350775" y="1314094"/>
            <a:ext cx="570277" cy="561394"/>
            <a:chOff x="457515" y="2033486"/>
            <a:chExt cx="1030485" cy="1014434"/>
          </a:xfrm>
        </p:grpSpPr>
        <p:sp>
          <p:nvSpPr>
            <p:cNvPr id="48" name="Google Shape;10532;p70">
              <a:extLst>
                <a:ext uri="{FF2B5EF4-FFF2-40B4-BE49-F238E27FC236}">
                  <a16:creationId xmlns:a16="http://schemas.microsoft.com/office/drawing/2014/main" id="{F795F2C8-CDFD-E841-AA6C-91581EBD05E8}"/>
                </a:ext>
              </a:extLst>
            </p:cNvPr>
            <p:cNvSpPr/>
            <p:nvPr/>
          </p:nvSpPr>
          <p:spPr>
            <a:xfrm>
              <a:off x="589757" y="2808357"/>
              <a:ext cx="83339" cy="79512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33;p70">
              <a:extLst>
                <a:ext uri="{FF2B5EF4-FFF2-40B4-BE49-F238E27FC236}">
                  <a16:creationId xmlns:a16="http://schemas.microsoft.com/office/drawing/2014/main" id="{8100458F-DA91-2E4D-9186-76ED7F0D6C44}"/>
                </a:ext>
              </a:extLst>
            </p:cNvPr>
            <p:cNvSpPr/>
            <p:nvPr/>
          </p:nvSpPr>
          <p:spPr>
            <a:xfrm>
              <a:off x="688586" y="2907281"/>
              <a:ext cx="81192" cy="79512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34;p70">
              <a:extLst>
                <a:ext uri="{FF2B5EF4-FFF2-40B4-BE49-F238E27FC236}">
                  <a16:creationId xmlns:a16="http://schemas.microsoft.com/office/drawing/2014/main" id="{88F8A871-E79B-164D-8A8E-9D91EB641050}"/>
                </a:ext>
              </a:extLst>
            </p:cNvPr>
            <p:cNvSpPr/>
            <p:nvPr/>
          </p:nvSpPr>
          <p:spPr>
            <a:xfrm>
              <a:off x="639686" y="2858381"/>
              <a:ext cx="82312" cy="79512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35;p70">
              <a:extLst>
                <a:ext uri="{FF2B5EF4-FFF2-40B4-BE49-F238E27FC236}">
                  <a16:creationId xmlns:a16="http://schemas.microsoft.com/office/drawing/2014/main" id="{7F7A78A0-B2E3-2F42-946F-CD7AEDD9235E}"/>
                </a:ext>
              </a:extLst>
            </p:cNvPr>
            <p:cNvSpPr/>
            <p:nvPr/>
          </p:nvSpPr>
          <p:spPr>
            <a:xfrm>
              <a:off x="457515" y="2033486"/>
              <a:ext cx="1030485" cy="1014434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36;p70">
              <a:extLst>
                <a:ext uri="{FF2B5EF4-FFF2-40B4-BE49-F238E27FC236}">
                  <a16:creationId xmlns:a16="http://schemas.microsoft.com/office/drawing/2014/main" id="{C0BF46C8-7ADE-AB4C-BBA2-B09528EF52D6}"/>
                </a:ext>
              </a:extLst>
            </p:cNvPr>
            <p:cNvSpPr/>
            <p:nvPr/>
          </p:nvSpPr>
          <p:spPr>
            <a:xfrm>
              <a:off x="1036405" y="2269597"/>
              <a:ext cx="252350" cy="191874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074CC9-9E8A-554E-B627-A6BC81C69BA2}"/>
              </a:ext>
            </a:extLst>
          </p:cNvPr>
          <p:cNvGrpSpPr/>
          <p:nvPr/>
        </p:nvGrpSpPr>
        <p:grpSpPr>
          <a:xfrm>
            <a:off x="308762" y="3703795"/>
            <a:ext cx="600159" cy="600214"/>
            <a:chOff x="1308631" y="1507830"/>
            <a:chExt cx="350166" cy="350198"/>
          </a:xfrm>
        </p:grpSpPr>
        <p:sp>
          <p:nvSpPr>
            <p:cNvPr id="54" name="Google Shape;9992;p70">
              <a:extLst>
                <a:ext uri="{FF2B5EF4-FFF2-40B4-BE49-F238E27FC236}">
                  <a16:creationId xmlns:a16="http://schemas.microsoft.com/office/drawing/2014/main" id="{0B4F7112-DFD7-7042-9492-355B09DD100C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93;p70">
              <a:extLst>
                <a:ext uri="{FF2B5EF4-FFF2-40B4-BE49-F238E27FC236}">
                  <a16:creationId xmlns:a16="http://schemas.microsoft.com/office/drawing/2014/main" id="{4ED2097C-A70B-B341-831D-E25952E1EF69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94;p70">
              <a:extLst>
                <a:ext uri="{FF2B5EF4-FFF2-40B4-BE49-F238E27FC236}">
                  <a16:creationId xmlns:a16="http://schemas.microsoft.com/office/drawing/2014/main" id="{9788BA66-5783-2945-9B97-2F4B323E5946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5;p70">
              <a:extLst>
                <a:ext uri="{FF2B5EF4-FFF2-40B4-BE49-F238E27FC236}">
                  <a16:creationId xmlns:a16="http://schemas.microsoft.com/office/drawing/2014/main" id="{093278F3-E7D6-8543-B952-ED6A53CCEA42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C27A2682-A02B-BB4F-9DA8-C9E238AA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617" y="951051"/>
            <a:ext cx="570277" cy="377183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7CDCCB1-7800-3A43-BFDE-DF2489CD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32E298EF-A934-5944-8A31-FB8370600CBC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C554D89-06D2-F447-BEC1-2517A3B79A2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F3FAC7A-1CCA-714C-BCE6-BA1B0DD2ABB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48E5611E-5CD7-6743-A7D0-43C97C125CA6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230169F-51B1-AE41-AD70-DEF73E3B97F9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FB92D48-64D0-D140-99E9-15DCC96A2EA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A16BD6F-2297-DE45-9D3A-8776CD5C17B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7491AA-B2F5-BC42-B4C9-6B4CC7059F63}"/>
              </a:ext>
            </a:extLst>
          </p:cNvPr>
          <p:cNvSpPr txBox="1"/>
          <p:nvPr/>
        </p:nvSpPr>
        <p:spPr>
          <a:xfrm>
            <a:off x="1264996" y="2074968"/>
            <a:ext cx="361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ea typeface="Arial"/>
                <a:cs typeface="Arial"/>
                <a:sym typeface="Arial"/>
              </a:rPr>
              <a:t>Agregar algunos banner en los boletines de capítulos que dirijan a la página (Correo electrónico). </a:t>
            </a:r>
            <a:endParaRPr lang="es-MX" sz="1000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5810F75-A943-8047-9DAA-A1B0B40D87D6}"/>
              </a:ext>
            </a:extLst>
          </p:cNvPr>
          <p:cNvSpPr txBox="1"/>
          <p:nvPr/>
        </p:nvSpPr>
        <p:spPr>
          <a:xfrm>
            <a:off x="675705" y="3168656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5B2FB4C-076A-CF42-967D-0F4F5DD9F7F0}"/>
              </a:ext>
            </a:extLst>
          </p:cNvPr>
          <p:cNvSpPr txBox="1"/>
          <p:nvPr/>
        </p:nvSpPr>
        <p:spPr>
          <a:xfrm>
            <a:off x="656691" y="3778458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D98DFD-85C2-A64B-BF00-A7505FBA9094}"/>
              </a:ext>
            </a:extLst>
          </p:cNvPr>
          <p:cNvSpPr txBox="1"/>
          <p:nvPr/>
        </p:nvSpPr>
        <p:spPr>
          <a:xfrm>
            <a:off x="1276166" y="2666086"/>
            <a:ext cx="3845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ea typeface="Arial"/>
                <a:cs typeface="Arial"/>
                <a:sym typeface="Arial"/>
              </a:rPr>
              <a:t>Pautar en Google ADS y Facebook ADS. (SEM)</a:t>
            </a:r>
            <a:endParaRPr lang="es-MX" sz="1000" dirty="0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EE25330-485F-BD4F-9BEC-F32D568CE26B}"/>
              </a:ext>
            </a:extLst>
          </p:cNvPr>
          <p:cNvSpPr txBox="1"/>
          <p:nvPr/>
        </p:nvSpPr>
        <p:spPr>
          <a:xfrm>
            <a:off x="1290523" y="3072516"/>
            <a:ext cx="4256828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ea typeface="Arial"/>
                <a:cs typeface="Arial"/>
                <a:sym typeface="Arial"/>
              </a:rPr>
              <a:t>Aumentar el alcance y las interacciones en las redes sociales. (Solicitud piezas)</a:t>
            </a:r>
            <a:endParaRPr lang="es-MX" sz="1000" dirty="0"/>
          </a:p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dirty="0">
                <a:ea typeface="Arial"/>
                <a:cs typeface="Arial"/>
                <a:sym typeface="Arial"/>
              </a:rPr>
              <a:t>Crear la opción que los contenidos se compartan en redes desde la página (Hablar con vectorial)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3DA57146-7763-5A4E-B8BB-7AB376F19C43}"/>
              </a:ext>
            </a:extLst>
          </p:cNvPr>
          <p:cNvSpPr txBox="1"/>
          <p:nvPr/>
        </p:nvSpPr>
        <p:spPr>
          <a:xfrm>
            <a:off x="1290523" y="3791138"/>
            <a:ext cx="4135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CO" sz="1000" dirty="0"/>
              <a:t>Diseñar campañas en conjunto con </a:t>
            </a:r>
            <a:r>
              <a:rPr lang="es-CO" sz="1000" dirty="0" err="1"/>
              <a:t>influenciadores</a:t>
            </a:r>
            <a:r>
              <a:rPr lang="es-CO" sz="1000" dirty="0"/>
              <a:t>. (Relacionados con el evento o tema a tratar) propuesta formal ($)</a:t>
            </a:r>
          </a:p>
        </p:txBody>
      </p:sp>
    </p:spTree>
    <p:extLst>
      <p:ext uri="{BB962C8B-B14F-4D97-AF65-F5344CB8AC3E}">
        <p14:creationId xmlns:p14="http://schemas.microsoft.com/office/powerpoint/2010/main" val="164022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736049-D514-B748-BDAB-10E667CFD5CA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hlinkClick r:id="rId2" action="ppaction://hlinksldjump"/>
            <a:extLst>
              <a:ext uri="{FF2B5EF4-FFF2-40B4-BE49-F238E27FC236}">
                <a16:creationId xmlns:a16="http://schemas.microsoft.com/office/drawing/2014/main" id="{229E7F76-4F69-3149-A6AF-BEBFD002A405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66DC776-43D1-2F48-A2B2-DBBE6CAF143B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492F50A-D735-1B43-83C0-B48BD344525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BCE0CF50-5C87-4D43-A63D-006FAA82355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25AD097-6AE8-D64B-8263-A6B3F813C23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5C88792-F400-7846-9F5A-EDE8A25C16A7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13789A-2F8C-814A-94C8-2B275E6E9DD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A58685-CCA2-AA4E-A9D9-BE1408A4C14F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3FCF4CB-08D8-164F-960B-139567688F79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0FD0194-6C49-E147-B1C7-C9F594189E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013A56-70C2-1542-8421-4B92854BCF54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7B078C-37BE-3B47-A444-EFFC298D48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40FE1F3-3D54-8142-AB00-DC7765D267F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riángulo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0F653-3FEB-9C4F-8FFC-6553414094F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riángulo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5E656-06ED-2A4D-A9B4-C5B6404F42A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1CBC71A-C9C1-3F4F-B0A9-B388CCD4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18" y="790388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 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s-ES" altLang="es-CO" sz="23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9B8C10EF-E148-7D4E-9B8C-CA12B3974983}"/>
              </a:ext>
            </a:extLst>
          </p:cNvPr>
          <p:cNvSpPr/>
          <p:nvPr/>
        </p:nvSpPr>
        <p:spPr>
          <a:xfrm rot="5400000">
            <a:off x="275772" y="918003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7030A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C3E4D8-07A3-CE48-8B1F-7A032C06D34D}"/>
              </a:ext>
            </a:extLst>
          </p:cNvPr>
          <p:cNvSpPr txBox="1"/>
          <p:nvPr/>
        </p:nvSpPr>
        <p:spPr>
          <a:xfrm>
            <a:off x="2670647" y="855913"/>
            <a:ext cx="2906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b="1" dirty="0">
                <a:latin typeface="Arial"/>
                <a:ea typeface="Arial"/>
                <a:cs typeface="Arial"/>
                <a:sym typeface="Arial"/>
              </a:rPr>
              <a:t>Fortalecer los micrositios de capítulos </a:t>
            </a:r>
            <a:endParaRPr lang="es-MX" sz="1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BD07697-4C23-A94C-951C-286CBEE9A538}"/>
              </a:ext>
            </a:extLst>
          </p:cNvPr>
          <p:cNvSpPr txBox="1"/>
          <p:nvPr/>
        </p:nvSpPr>
        <p:spPr>
          <a:xfrm>
            <a:off x="1264996" y="1447732"/>
            <a:ext cx="3952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20"/>
              </a:spcBef>
              <a:buClr>
                <a:schemeClr val="dk1"/>
              </a:buClr>
              <a:buSzPts val="1600"/>
            </a:pPr>
            <a:r>
              <a:rPr lang="es-MX" sz="1000" dirty="0">
                <a:ea typeface="Arial"/>
                <a:cs typeface="Arial"/>
                <a:sym typeface="Arial"/>
              </a:rPr>
              <a:t>Agregar fotos perfil de los integrantes de las Juntas Directivas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CD8BD6-CDFA-6347-B4AC-8922479A8EEC}"/>
              </a:ext>
            </a:extLst>
          </p:cNvPr>
          <p:cNvSpPr txBox="1"/>
          <p:nvPr/>
        </p:nvSpPr>
        <p:spPr>
          <a:xfrm>
            <a:off x="655471" y="206528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AA510F-9564-9A40-93B9-BD1D73F1DC39}"/>
              </a:ext>
            </a:extLst>
          </p:cNvPr>
          <p:cNvSpPr txBox="1"/>
          <p:nvPr/>
        </p:nvSpPr>
        <p:spPr>
          <a:xfrm>
            <a:off x="636315" y="139840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F3017B-67EC-644A-BC5F-FB01AEE75B73}"/>
              </a:ext>
            </a:extLst>
          </p:cNvPr>
          <p:cNvSpPr txBox="1"/>
          <p:nvPr/>
        </p:nvSpPr>
        <p:spPr>
          <a:xfrm>
            <a:off x="675705" y="2609164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2EEB3F-DC72-F746-A7E2-48C326895E62}"/>
              </a:ext>
            </a:extLst>
          </p:cNvPr>
          <p:cNvSpPr txBox="1"/>
          <p:nvPr/>
        </p:nvSpPr>
        <p:spPr>
          <a:xfrm>
            <a:off x="5928716" y="1923632"/>
            <a:ext cx="3277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KPIs:</a:t>
            </a:r>
          </a:p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TRÁFICO + POSICIONAMIENTO (Visitas, Posición SEO)</a:t>
            </a:r>
          </a:p>
          <a:p>
            <a:pPr lvl="0"/>
            <a:endParaRPr lang="es-MX" sz="1400" dirty="0"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Tráfico orgánico capítulos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Posición en Google orgánico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Contenidos descargados.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Permanencia en micrositio</a:t>
            </a:r>
          </a:p>
          <a:p>
            <a:pPr marL="457200" lvl="0"/>
            <a:endParaRPr lang="es-MX" sz="1400" i="1" dirty="0"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098;p62">
            <a:extLst>
              <a:ext uri="{FF2B5EF4-FFF2-40B4-BE49-F238E27FC236}">
                <a16:creationId xmlns:a16="http://schemas.microsoft.com/office/drawing/2014/main" id="{A79FB54D-81C7-D942-9D81-37821501BA61}"/>
              </a:ext>
            </a:extLst>
          </p:cNvPr>
          <p:cNvSpPr/>
          <p:nvPr/>
        </p:nvSpPr>
        <p:spPr>
          <a:xfrm>
            <a:off x="380008" y="2036268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8;p62">
            <a:extLst>
              <a:ext uri="{FF2B5EF4-FFF2-40B4-BE49-F238E27FC236}">
                <a16:creationId xmlns:a16="http://schemas.microsoft.com/office/drawing/2014/main" id="{8678F438-EE27-7D4C-A127-6439A93E7A20}"/>
              </a:ext>
            </a:extLst>
          </p:cNvPr>
          <p:cNvSpPr/>
          <p:nvPr/>
        </p:nvSpPr>
        <p:spPr>
          <a:xfrm>
            <a:off x="371010" y="3288812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6A25B8-B6EC-CB48-B948-69295927B985}"/>
              </a:ext>
            </a:extLst>
          </p:cNvPr>
          <p:cNvGrpSpPr/>
          <p:nvPr/>
        </p:nvGrpSpPr>
        <p:grpSpPr>
          <a:xfrm>
            <a:off x="265686" y="2401499"/>
            <a:ext cx="664440" cy="663050"/>
            <a:chOff x="3541011" y="1508594"/>
            <a:chExt cx="350167" cy="349434"/>
          </a:xfrm>
        </p:grpSpPr>
        <p:sp>
          <p:nvSpPr>
            <p:cNvPr id="34" name="Google Shape;9954;p70">
              <a:extLst>
                <a:ext uri="{FF2B5EF4-FFF2-40B4-BE49-F238E27FC236}">
                  <a16:creationId xmlns:a16="http://schemas.microsoft.com/office/drawing/2014/main" id="{E4F1FFF4-34CC-0349-B3C0-C876AEA77304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955;p70">
              <a:extLst>
                <a:ext uri="{FF2B5EF4-FFF2-40B4-BE49-F238E27FC236}">
                  <a16:creationId xmlns:a16="http://schemas.microsoft.com/office/drawing/2014/main" id="{6F41FD3F-49F6-E548-8E94-345FE96E38E5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6;p70">
              <a:extLst>
                <a:ext uri="{FF2B5EF4-FFF2-40B4-BE49-F238E27FC236}">
                  <a16:creationId xmlns:a16="http://schemas.microsoft.com/office/drawing/2014/main" id="{77AFD933-2F81-0C4B-A4AE-F88DDE846FBB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7;p70">
              <a:extLst>
                <a:ext uri="{FF2B5EF4-FFF2-40B4-BE49-F238E27FC236}">
                  <a16:creationId xmlns:a16="http://schemas.microsoft.com/office/drawing/2014/main" id="{A61A0D84-322A-544C-85F9-568A50EBF6A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58;p70">
              <a:extLst>
                <a:ext uri="{FF2B5EF4-FFF2-40B4-BE49-F238E27FC236}">
                  <a16:creationId xmlns:a16="http://schemas.microsoft.com/office/drawing/2014/main" id="{377084AC-4246-874B-A330-74F525211D5E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59;p70">
              <a:extLst>
                <a:ext uri="{FF2B5EF4-FFF2-40B4-BE49-F238E27FC236}">
                  <a16:creationId xmlns:a16="http://schemas.microsoft.com/office/drawing/2014/main" id="{11BFE4DA-1F9E-664C-B74D-7C341CB3ACC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60;p70">
              <a:extLst>
                <a:ext uri="{FF2B5EF4-FFF2-40B4-BE49-F238E27FC236}">
                  <a16:creationId xmlns:a16="http://schemas.microsoft.com/office/drawing/2014/main" id="{E44C5000-BC91-1646-BD32-568D4004689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1;p70">
              <a:extLst>
                <a:ext uri="{FF2B5EF4-FFF2-40B4-BE49-F238E27FC236}">
                  <a16:creationId xmlns:a16="http://schemas.microsoft.com/office/drawing/2014/main" id="{A0320A31-64C0-2049-A215-521A7AAFFD8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2;p70">
              <a:extLst>
                <a:ext uri="{FF2B5EF4-FFF2-40B4-BE49-F238E27FC236}">
                  <a16:creationId xmlns:a16="http://schemas.microsoft.com/office/drawing/2014/main" id="{9FF4C91C-868C-934A-835C-C22917ECE7D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3;p70">
              <a:extLst>
                <a:ext uri="{FF2B5EF4-FFF2-40B4-BE49-F238E27FC236}">
                  <a16:creationId xmlns:a16="http://schemas.microsoft.com/office/drawing/2014/main" id="{25C9933A-A373-5240-8388-5B1FC2D9155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4;p70">
              <a:extLst>
                <a:ext uri="{FF2B5EF4-FFF2-40B4-BE49-F238E27FC236}">
                  <a16:creationId xmlns:a16="http://schemas.microsoft.com/office/drawing/2014/main" id="{7A29BEB0-A65E-2B4D-ADC9-97E2AE75FE9F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5;p70">
              <a:extLst>
                <a:ext uri="{FF2B5EF4-FFF2-40B4-BE49-F238E27FC236}">
                  <a16:creationId xmlns:a16="http://schemas.microsoft.com/office/drawing/2014/main" id="{6B98EA27-8543-684F-B0D1-CF754C6D73B2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6;p70">
              <a:extLst>
                <a:ext uri="{FF2B5EF4-FFF2-40B4-BE49-F238E27FC236}">
                  <a16:creationId xmlns:a16="http://schemas.microsoft.com/office/drawing/2014/main" id="{1A440F34-5B90-BA41-A8F7-4ACB14134028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69DD772-9CFD-3C4F-8218-EFF05CB80C9B}"/>
              </a:ext>
            </a:extLst>
          </p:cNvPr>
          <p:cNvGrpSpPr/>
          <p:nvPr/>
        </p:nvGrpSpPr>
        <p:grpSpPr>
          <a:xfrm>
            <a:off x="350775" y="1314094"/>
            <a:ext cx="570277" cy="561394"/>
            <a:chOff x="457515" y="2033486"/>
            <a:chExt cx="1030485" cy="1014434"/>
          </a:xfrm>
        </p:grpSpPr>
        <p:sp>
          <p:nvSpPr>
            <p:cNvPr id="48" name="Google Shape;10532;p70">
              <a:extLst>
                <a:ext uri="{FF2B5EF4-FFF2-40B4-BE49-F238E27FC236}">
                  <a16:creationId xmlns:a16="http://schemas.microsoft.com/office/drawing/2014/main" id="{F795F2C8-CDFD-E841-AA6C-91581EBD05E8}"/>
                </a:ext>
              </a:extLst>
            </p:cNvPr>
            <p:cNvSpPr/>
            <p:nvPr/>
          </p:nvSpPr>
          <p:spPr>
            <a:xfrm>
              <a:off x="589757" y="2808357"/>
              <a:ext cx="83339" cy="79512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33;p70">
              <a:extLst>
                <a:ext uri="{FF2B5EF4-FFF2-40B4-BE49-F238E27FC236}">
                  <a16:creationId xmlns:a16="http://schemas.microsoft.com/office/drawing/2014/main" id="{8100458F-DA91-2E4D-9186-76ED7F0D6C44}"/>
                </a:ext>
              </a:extLst>
            </p:cNvPr>
            <p:cNvSpPr/>
            <p:nvPr/>
          </p:nvSpPr>
          <p:spPr>
            <a:xfrm>
              <a:off x="688586" y="2907281"/>
              <a:ext cx="81192" cy="79512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34;p70">
              <a:extLst>
                <a:ext uri="{FF2B5EF4-FFF2-40B4-BE49-F238E27FC236}">
                  <a16:creationId xmlns:a16="http://schemas.microsoft.com/office/drawing/2014/main" id="{88F8A871-E79B-164D-8A8E-9D91EB641050}"/>
                </a:ext>
              </a:extLst>
            </p:cNvPr>
            <p:cNvSpPr/>
            <p:nvPr/>
          </p:nvSpPr>
          <p:spPr>
            <a:xfrm>
              <a:off x="639686" y="2858381"/>
              <a:ext cx="82312" cy="79512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35;p70">
              <a:extLst>
                <a:ext uri="{FF2B5EF4-FFF2-40B4-BE49-F238E27FC236}">
                  <a16:creationId xmlns:a16="http://schemas.microsoft.com/office/drawing/2014/main" id="{7F7A78A0-B2E3-2F42-946F-CD7AEDD9235E}"/>
                </a:ext>
              </a:extLst>
            </p:cNvPr>
            <p:cNvSpPr/>
            <p:nvPr/>
          </p:nvSpPr>
          <p:spPr>
            <a:xfrm>
              <a:off x="457515" y="2033486"/>
              <a:ext cx="1030485" cy="1014434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36;p70">
              <a:extLst>
                <a:ext uri="{FF2B5EF4-FFF2-40B4-BE49-F238E27FC236}">
                  <a16:creationId xmlns:a16="http://schemas.microsoft.com/office/drawing/2014/main" id="{C0BF46C8-7ADE-AB4C-BBA2-B09528EF52D6}"/>
                </a:ext>
              </a:extLst>
            </p:cNvPr>
            <p:cNvSpPr/>
            <p:nvPr/>
          </p:nvSpPr>
          <p:spPr>
            <a:xfrm>
              <a:off x="1036405" y="2269597"/>
              <a:ext cx="252350" cy="191874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074CC9-9E8A-554E-B627-A6BC81C69BA2}"/>
              </a:ext>
            </a:extLst>
          </p:cNvPr>
          <p:cNvGrpSpPr/>
          <p:nvPr/>
        </p:nvGrpSpPr>
        <p:grpSpPr>
          <a:xfrm>
            <a:off x="308762" y="3703795"/>
            <a:ext cx="600159" cy="600214"/>
            <a:chOff x="1308631" y="1507830"/>
            <a:chExt cx="350166" cy="350198"/>
          </a:xfrm>
        </p:grpSpPr>
        <p:sp>
          <p:nvSpPr>
            <p:cNvPr id="54" name="Google Shape;9992;p70">
              <a:extLst>
                <a:ext uri="{FF2B5EF4-FFF2-40B4-BE49-F238E27FC236}">
                  <a16:creationId xmlns:a16="http://schemas.microsoft.com/office/drawing/2014/main" id="{0B4F7112-DFD7-7042-9492-355B09DD100C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93;p70">
              <a:extLst>
                <a:ext uri="{FF2B5EF4-FFF2-40B4-BE49-F238E27FC236}">
                  <a16:creationId xmlns:a16="http://schemas.microsoft.com/office/drawing/2014/main" id="{4ED2097C-A70B-B341-831D-E25952E1EF69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94;p70">
              <a:extLst>
                <a:ext uri="{FF2B5EF4-FFF2-40B4-BE49-F238E27FC236}">
                  <a16:creationId xmlns:a16="http://schemas.microsoft.com/office/drawing/2014/main" id="{9788BA66-5783-2945-9B97-2F4B323E5946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5;p70">
              <a:extLst>
                <a:ext uri="{FF2B5EF4-FFF2-40B4-BE49-F238E27FC236}">
                  <a16:creationId xmlns:a16="http://schemas.microsoft.com/office/drawing/2014/main" id="{093278F3-E7D6-8543-B952-ED6A53CCEA42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C27A2682-A02B-BB4F-9DA8-C9E238AA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617" y="951051"/>
            <a:ext cx="570277" cy="377183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7CDCCB1-7800-3A43-BFDE-DF2489CD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32E298EF-A934-5944-8A31-FB8370600CBC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C554D89-06D2-F447-BEC1-2517A3B79A2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F3FAC7A-1CCA-714C-BCE6-BA1B0DD2ABB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48E5611E-5CD7-6743-A7D0-43C97C125CA6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230169F-51B1-AE41-AD70-DEF73E3B97F9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FB92D48-64D0-D140-99E9-15DCC96A2EA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A16BD6F-2297-DE45-9D3A-8776CD5C17B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7491AA-B2F5-BC42-B4C9-6B4CC7059F63}"/>
              </a:ext>
            </a:extLst>
          </p:cNvPr>
          <p:cNvSpPr txBox="1"/>
          <p:nvPr/>
        </p:nvSpPr>
        <p:spPr>
          <a:xfrm>
            <a:off x="1264996" y="2108291"/>
            <a:ext cx="361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20"/>
              </a:spcBef>
              <a:buClr>
                <a:schemeClr val="dk1"/>
              </a:buClr>
              <a:buSzPts val="1600"/>
            </a:pPr>
            <a:r>
              <a:rPr lang="es-MX" sz="1000" dirty="0">
                <a:ea typeface="Arial"/>
                <a:cs typeface="Arial"/>
                <a:sym typeface="Arial"/>
              </a:rPr>
              <a:t>Adjuntar trabajos, proyectos o investigaciones propias de los capítulos (Documentos PDF)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5810F75-A943-8047-9DAA-A1B0B40D87D6}"/>
              </a:ext>
            </a:extLst>
          </p:cNvPr>
          <p:cNvSpPr txBox="1"/>
          <p:nvPr/>
        </p:nvSpPr>
        <p:spPr>
          <a:xfrm>
            <a:off x="675705" y="3168656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5B2FB4C-076A-CF42-967D-0F4F5DD9F7F0}"/>
              </a:ext>
            </a:extLst>
          </p:cNvPr>
          <p:cNvSpPr txBox="1"/>
          <p:nvPr/>
        </p:nvSpPr>
        <p:spPr>
          <a:xfrm>
            <a:off x="656691" y="3778458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D98DFD-85C2-A64B-BF00-A7505FBA9094}"/>
              </a:ext>
            </a:extLst>
          </p:cNvPr>
          <p:cNvSpPr txBox="1"/>
          <p:nvPr/>
        </p:nvSpPr>
        <p:spPr>
          <a:xfrm>
            <a:off x="1276166" y="2666086"/>
            <a:ext cx="3845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20"/>
              </a:spcBef>
              <a:buClr>
                <a:schemeClr val="dk1"/>
              </a:buClr>
              <a:buSzPts val="1600"/>
            </a:pPr>
            <a:r>
              <a:rPr lang="es-MX" sz="1000" dirty="0">
                <a:ea typeface="Arial"/>
                <a:cs typeface="Arial"/>
                <a:sym typeface="Arial"/>
              </a:rPr>
              <a:t>Nota historia sobre los capítulos 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EE25330-485F-BD4F-9BEC-F32D568CE26B}"/>
              </a:ext>
            </a:extLst>
          </p:cNvPr>
          <p:cNvSpPr txBox="1"/>
          <p:nvPr/>
        </p:nvSpPr>
        <p:spPr>
          <a:xfrm>
            <a:off x="1290523" y="3173912"/>
            <a:ext cx="4256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20"/>
              </a:spcBef>
              <a:buClr>
                <a:schemeClr val="dk1"/>
              </a:buClr>
              <a:buSzPts val="1600"/>
            </a:pPr>
            <a:r>
              <a:rPr lang="es-MX" sz="1000" dirty="0">
                <a:ea typeface="Arial"/>
                <a:cs typeface="Arial"/>
                <a:sym typeface="Arial"/>
              </a:rPr>
              <a:t>Mejorar la descripción de la esencia del capítulo. (Más comercial) Incluir algún vídeo del capítulo. 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3DA57146-7763-5A4E-B8BB-7AB376F19C43}"/>
              </a:ext>
            </a:extLst>
          </p:cNvPr>
          <p:cNvSpPr txBox="1"/>
          <p:nvPr/>
        </p:nvSpPr>
        <p:spPr>
          <a:xfrm>
            <a:off x="1271543" y="3823651"/>
            <a:ext cx="41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20"/>
              </a:spcBef>
              <a:buClr>
                <a:schemeClr val="dk1"/>
              </a:buClr>
              <a:buSzPts val="1600"/>
            </a:pPr>
            <a:r>
              <a:rPr lang="es-MX" sz="1000" dirty="0">
                <a:ea typeface="Arial"/>
                <a:cs typeface="Arial"/>
                <a:sym typeface="Arial"/>
              </a:rPr>
              <a:t>Actualizar los BANNER HOME (gif) 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038668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494CEF47-627E-B747-AA26-D73DBE28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66" y="1814554"/>
            <a:ext cx="6658586" cy="2208747"/>
          </a:xfrm>
          <a:prstGeom prst="rect">
            <a:avLst/>
          </a:prstGeom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05DE6001-7C5F-454F-A30E-7BEECB0143B3}"/>
              </a:ext>
            </a:extLst>
          </p:cNvPr>
          <p:cNvSpPr/>
          <p:nvPr/>
        </p:nvSpPr>
        <p:spPr>
          <a:xfrm>
            <a:off x="350237" y="1553883"/>
            <a:ext cx="1988642" cy="1988642"/>
          </a:xfrm>
          <a:prstGeom prst="ellips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7FE5F13C-26CE-4343-990F-F80CD8758187}"/>
              </a:ext>
            </a:extLst>
          </p:cNvPr>
          <p:cNvSpPr/>
          <p:nvPr/>
        </p:nvSpPr>
        <p:spPr>
          <a:xfrm>
            <a:off x="2686781" y="2037238"/>
            <a:ext cx="1021931" cy="1021931"/>
          </a:xfrm>
          <a:prstGeom prst="ellipse">
            <a:avLst/>
          </a:prstGeom>
          <a:solidFill>
            <a:srgbClr val="9578D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83E1C2E4-2384-9340-AC3D-E1CD882C54C5}"/>
              </a:ext>
            </a:extLst>
          </p:cNvPr>
          <p:cNvSpPr/>
          <p:nvPr/>
        </p:nvSpPr>
        <p:spPr>
          <a:xfrm>
            <a:off x="4027599" y="2849660"/>
            <a:ext cx="1021931" cy="1021931"/>
          </a:xfrm>
          <a:prstGeom prst="ellips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1D1137F-6100-844A-BED2-2EA68547B6A8}"/>
              </a:ext>
            </a:extLst>
          </p:cNvPr>
          <p:cNvSpPr txBox="1"/>
          <p:nvPr/>
        </p:nvSpPr>
        <p:spPr>
          <a:xfrm>
            <a:off x="395653" y="2275682"/>
            <a:ext cx="189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DECISIÓN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28890AF-C1B6-FE4A-A687-4BD0E678DEAC}"/>
              </a:ext>
            </a:extLst>
          </p:cNvPr>
          <p:cNvSpPr txBox="1"/>
          <p:nvPr/>
        </p:nvSpPr>
        <p:spPr>
          <a:xfrm>
            <a:off x="3727667" y="3212681"/>
            <a:ext cx="163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ADQUIRIR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BEA8345-164E-7E45-B4EF-6403996F9CF3}"/>
              </a:ext>
            </a:extLst>
          </p:cNvPr>
          <p:cNvSpPr txBox="1"/>
          <p:nvPr/>
        </p:nvSpPr>
        <p:spPr>
          <a:xfrm>
            <a:off x="6757368" y="3132016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64" name="Rectangle 2">
            <a:extLst>
              <a:ext uri="{FF2B5EF4-FFF2-40B4-BE49-F238E27FC236}">
                <a16:creationId xmlns:a16="http://schemas.microsoft.com/office/drawing/2014/main" id="{7F30B6E8-2699-2849-9FB6-DBDE843FC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2" y="791883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META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FINAL</a:t>
            </a:r>
          </a:p>
        </p:txBody>
      </p:sp>
      <p:sp>
        <p:nvSpPr>
          <p:cNvPr id="65" name="Triángulo 64">
            <a:extLst>
              <a:ext uri="{FF2B5EF4-FFF2-40B4-BE49-F238E27FC236}">
                <a16:creationId xmlns:a16="http://schemas.microsoft.com/office/drawing/2014/main" id="{210C962B-77F2-9848-9D21-3724671A5CCC}"/>
              </a:ext>
            </a:extLst>
          </p:cNvPr>
          <p:cNvSpPr/>
          <p:nvPr/>
        </p:nvSpPr>
        <p:spPr>
          <a:xfrm rot="5400000">
            <a:off x="462707" y="918380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 73">
            <a:hlinkClick r:id="rId3" action="ppaction://hlinksldjump"/>
            <a:extLst>
              <a:ext uri="{FF2B5EF4-FFF2-40B4-BE49-F238E27FC236}">
                <a16:creationId xmlns:a16="http://schemas.microsoft.com/office/drawing/2014/main" id="{0BD636C8-242D-3744-9DD7-11112AF88DEF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CuadroTexto 74">
            <a:hlinkClick r:id="rId4" action="ppaction://hlinksldjump"/>
            <a:extLst>
              <a:ext uri="{FF2B5EF4-FFF2-40B4-BE49-F238E27FC236}">
                <a16:creationId xmlns:a16="http://schemas.microsoft.com/office/drawing/2014/main" id="{D424F219-12CC-784D-95EE-E2989D98A8EB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72CAC475-8A14-694F-91ED-DDC34D6C04AA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79" name="Conector recto 78">
              <a:extLst>
                <a:ext uri="{FF2B5EF4-FFF2-40B4-BE49-F238E27FC236}">
                  <a16:creationId xmlns:a16="http://schemas.microsoft.com/office/drawing/2014/main" id="{366CF6B2-F54B-4D40-BD47-14D41E90E6C3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7AB7AADF-3220-354E-A50C-B74A8DE66BDE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B8EE6236-DAF6-B848-812A-37787B82B9B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7B973C5D-7280-AE42-A904-691DCEBE3ED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4006936B-7E09-0D4B-A5C4-FA559AF89A41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3CB14B44-76FA-3F4F-A300-277DAFC6C353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18A84752-2F66-A74B-BCF6-446C87831B85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4589E3A8-3905-A648-97D0-A7ECD58C247F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A09DFBEB-0E27-434A-B2F0-0085B3A8AF2D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89" name="Conector recto 88">
              <a:extLst>
                <a:ext uri="{FF2B5EF4-FFF2-40B4-BE49-F238E27FC236}">
                  <a16:creationId xmlns:a16="http://schemas.microsoft.com/office/drawing/2014/main" id="{AAC25A95-C05F-E64C-98D1-6C5EBF252D7E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4060F0A8-A007-854C-9729-B0CBBB753BA8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riángulo 9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6686CD-5FCB-9C4B-9BED-EAC471240FD7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2" name="Triángulo 9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E98CBF-9BB4-3A4D-97B5-224F152919AB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4" name="Imagen 93">
            <a:extLst>
              <a:ext uri="{FF2B5EF4-FFF2-40B4-BE49-F238E27FC236}">
                <a16:creationId xmlns:a16="http://schemas.microsoft.com/office/drawing/2014/main" id="{5BA3212F-0B31-3649-B6BB-129426BDC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95" name="Grupo 94">
            <a:extLst>
              <a:ext uri="{FF2B5EF4-FFF2-40B4-BE49-F238E27FC236}">
                <a16:creationId xmlns:a16="http://schemas.microsoft.com/office/drawing/2014/main" id="{7B781CD1-DD46-7741-B11E-629F32D6F1C2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C4FFE71D-6023-9F4B-9A89-8CF6E6647C7B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0317C247-C67C-6945-8D3E-F64B67331066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98" name="Grupo 97">
            <a:extLst>
              <a:ext uri="{FF2B5EF4-FFF2-40B4-BE49-F238E27FC236}">
                <a16:creationId xmlns:a16="http://schemas.microsoft.com/office/drawing/2014/main" id="{B90CEAB9-A0B5-D040-8145-1242CE9AC923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99" name="Rectángulo 98">
              <a:extLst>
                <a:ext uri="{FF2B5EF4-FFF2-40B4-BE49-F238E27FC236}">
                  <a16:creationId xmlns:a16="http://schemas.microsoft.com/office/drawing/2014/main" id="{CFE969D2-71D7-3C40-ABEC-EFB0971F3024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C97655A6-B7CB-7549-830D-9FE5F69CFD25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2BF9E47A-7500-7244-AE48-423430A6C77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E30D4E82-32A9-5648-BCB9-491AA930133C}"/>
              </a:ext>
            </a:extLst>
          </p:cNvPr>
          <p:cNvSpPr txBox="1"/>
          <p:nvPr/>
        </p:nvSpPr>
        <p:spPr>
          <a:xfrm>
            <a:off x="2397188" y="2382441"/>
            <a:ext cx="1630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PARTICIPAR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2BF2CA0-A6A7-0B42-933C-2346A3629349}"/>
              </a:ext>
            </a:extLst>
          </p:cNvPr>
          <p:cNvSpPr/>
          <p:nvPr/>
        </p:nvSpPr>
        <p:spPr>
          <a:xfrm>
            <a:off x="5335318" y="1987116"/>
            <a:ext cx="1021931" cy="1021931"/>
          </a:xfrm>
          <a:prstGeom prst="ellips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1D72FACD-D0F8-4F48-ADDE-B59CADF81184}"/>
              </a:ext>
            </a:extLst>
          </p:cNvPr>
          <p:cNvSpPr txBox="1"/>
          <p:nvPr/>
        </p:nvSpPr>
        <p:spPr>
          <a:xfrm>
            <a:off x="5035386" y="2350137"/>
            <a:ext cx="1630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</a:t>
            </a: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5EA8E78A-1AE0-4B4F-B6A9-7C245C4696AB}"/>
              </a:ext>
            </a:extLst>
          </p:cNvPr>
          <p:cNvSpPr/>
          <p:nvPr/>
        </p:nvSpPr>
        <p:spPr>
          <a:xfrm>
            <a:off x="6665797" y="2864336"/>
            <a:ext cx="1021931" cy="1021931"/>
          </a:xfrm>
          <a:prstGeom prst="ellips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3FDBF726-2CB9-1742-815D-8686EE31174D}"/>
              </a:ext>
            </a:extLst>
          </p:cNvPr>
          <p:cNvSpPr txBox="1"/>
          <p:nvPr/>
        </p:nvSpPr>
        <p:spPr>
          <a:xfrm>
            <a:off x="6361556" y="3271929"/>
            <a:ext cx="1630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UNIANDINOS</a:t>
            </a:r>
          </a:p>
        </p:txBody>
      </p:sp>
    </p:spTree>
    <p:extLst>
      <p:ext uri="{BB962C8B-B14F-4D97-AF65-F5344CB8AC3E}">
        <p14:creationId xmlns:p14="http://schemas.microsoft.com/office/powerpoint/2010/main" val="79931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Gráfico 41">
            <a:extLst>
              <a:ext uri="{FF2B5EF4-FFF2-40B4-BE49-F238E27FC236}">
                <a16:creationId xmlns:a16="http://schemas.microsoft.com/office/drawing/2014/main" id="{7C4CA85F-FBC2-C443-B788-C39EE3AE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707274"/>
              </p:ext>
            </p:extLst>
          </p:nvPr>
        </p:nvGraphicFramePr>
        <p:xfrm>
          <a:off x="420999" y="2098993"/>
          <a:ext cx="2509108" cy="1505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Gráfico 42">
            <a:extLst>
              <a:ext uri="{FF2B5EF4-FFF2-40B4-BE49-F238E27FC236}">
                <a16:creationId xmlns:a16="http://schemas.microsoft.com/office/drawing/2014/main" id="{4E4F7B14-E16C-BE42-B978-1219799662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07228"/>
              </p:ext>
            </p:extLst>
          </p:nvPr>
        </p:nvGraphicFramePr>
        <p:xfrm>
          <a:off x="6291471" y="1487607"/>
          <a:ext cx="2002540" cy="120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420F48DE-11C5-0D47-8E69-A59CAAEC6A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511880"/>
              </p:ext>
            </p:extLst>
          </p:nvPr>
        </p:nvGraphicFramePr>
        <p:xfrm>
          <a:off x="6758449" y="2782394"/>
          <a:ext cx="2073601" cy="124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Rectangle 2">
            <a:extLst>
              <a:ext uri="{FF2B5EF4-FFF2-40B4-BE49-F238E27FC236}">
                <a16:creationId xmlns:a16="http://schemas.microsoft.com/office/drawing/2014/main" id="{9E1A47E8-8D49-5847-AC04-3A560CB95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2" y="791883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MEDICIÓN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COMPLEMENTO</a:t>
            </a:r>
          </a:p>
        </p:txBody>
      </p:sp>
      <p:sp>
        <p:nvSpPr>
          <p:cNvPr id="46" name="Triángulo 45">
            <a:extLst>
              <a:ext uri="{FF2B5EF4-FFF2-40B4-BE49-F238E27FC236}">
                <a16:creationId xmlns:a16="http://schemas.microsoft.com/office/drawing/2014/main" id="{5E8194D8-1A66-5B49-9378-63B5CDB1DA32}"/>
              </a:ext>
            </a:extLst>
          </p:cNvPr>
          <p:cNvSpPr/>
          <p:nvPr/>
        </p:nvSpPr>
        <p:spPr>
          <a:xfrm rot="5400000">
            <a:off x="462707" y="918380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F67EB2B1-4B93-E348-970F-3E7B596ECD55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CuadroTexto 55">
            <a:hlinkClick r:id="rId5" action="ppaction://hlinksldjump"/>
            <a:extLst>
              <a:ext uri="{FF2B5EF4-FFF2-40B4-BE49-F238E27FC236}">
                <a16:creationId xmlns:a16="http://schemas.microsoft.com/office/drawing/2014/main" id="{B5B5985E-F493-304A-A3C0-78A90DE662FD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415CF34A-79F5-3544-BC4D-E6D28C5A1D50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0530E054-555E-5949-A6AE-200ECCE6754E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E87D0F23-5883-A041-8CA3-0EF904B7B87F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E62D1A43-1CA3-554A-B875-77F466B6E6D8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EB6E8C77-503F-E04D-87D1-2A4A1C137ED3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8DB4F315-8BFB-364F-B0CE-22AA0CF4A73F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671EB8F5-0B1B-DC45-AC2D-7289130FF043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0E2ACBDB-E950-6F42-82BE-601E91EF9F2E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198C02D6-7687-D74A-BEA6-1D54E6FD0322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E2340F25-465A-BE47-85A7-BB4FFF03DCE2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EB78D20C-E776-A048-8943-DDB514DCFD2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61213A31-6B32-1749-A5B8-3F975DD09B1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riángulo 7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419CE97-E76C-6445-88EE-59A63E31A4DF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3" name="Triángulo 7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D84EAF-3A18-8B4D-8E83-80BDCAC89E44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BFD93D23-2BD9-4D41-9ADB-8CEA9461B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76" name="Grupo 75">
            <a:extLst>
              <a:ext uri="{FF2B5EF4-FFF2-40B4-BE49-F238E27FC236}">
                <a16:creationId xmlns:a16="http://schemas.microsoft.com/office/drawing/2014/main" id="{EB64E01F-3E15-574B-A080-9A976344285A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7FF058C6-21D0-4848-A5E5-36740F288C34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3AEE3B57-1DF8-AF42-A394-CB9780213A8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AE8810BD-DD55-F34D-ABF4-1E52B9E82A67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id="{4088B088-76A8-CE48-846D-0727F6AB3320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70D03B9B-B0B3-0945-A831-849D9D587A46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82" name="Rectángulo 81">
            <a:extLst>
              <a:ext uri="{FF2B5EF4-FFF2-40B4-BE49-F238E27FC236}">
                <a16:creationId xmlns:a16="http://schemas.microsoft.com/office/drawing/2014/main" id="{2D0A9C84-03ED-C74D-A54F-BE5DE90DB069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8D9D9C0-8418-284E-88B5-273CADC7F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695" y="1482318"/>
            <a:ext cx="442293" cy="2925345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6366978-4B18-F346-80B0-5E944DCD14CC}"/>
              </a:ext>
            </a:extLst>
          </p:cNvPr>
          <p:cNvSpPr txBox="1"/>
          <p:nvPr/>
        </p:nvSpPr>
        <p:spPr>
          <a:xfrm>
            <a:off x="3997043" y="1531487"/>
            <a:ext cx="327709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>
                <a:ea typeface="Arial"/>
                <a:cs typeface="Arial"/>
                <a:sym typeface="Arial"/>
              </a:rPr>
              <a:t>Número de usuarios</a:t>
            </a:r>
            <a:endParaRPr lang="es-MX" sz="1400" dirty="0"/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>
                <a:ea typeface="Arial"/>
                <a:cs typeface="Arial"/>
                <a:sym typeface="Arial"/>
              </a:rPr>
              <a:t>Sesiones </a:t>
            </a:r>
            <a:endParaRPr lang="es-MX" sz="1400" dirty="0"/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>
                <a:ea typeface="Arial"/>
                <a:cs typeface="Arial"/>
                <a:sym typeface="Arial"/>
              </a:rPr>
              <a:t>% de rebote</a:t>
            </a:r>
            <a:endParaRPr lang="es-MX" sz="1400" dirty="0"/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>
                <a:ea typeface="Arial"/>
                <a:cs typeface="Arial"/>
                <a:sym typeface="Arial"/>
              </a:rPr>
              <a:t>Duración aproximada de sesión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Tráfico orgánico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Posición en Google orgánico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Tráfico desde Email 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Porcentaje de clics emails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Tráfico Pago.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Contenido web compartido en redes</a:t>
            </a:r>
          </a:p>
          <a:p>
            <a:pPr marL="285750" indent="-285750" algn="just">
              <a:spcBef>
                <a:spcPts val="320"/>
              </a:spcBef>
              <a:buSzPts val="1600"/>
              <a:buFont typeface="Arial" panose="020B0604020202020204" pitchFamily="34" charset="0"/>
              <a:buChar char="•"/>
            </a:pPr>
            <a:r>
              <a:rPr lang="es-MX" sz="1400" dirty="0"/>
              <a:t>Penetración Pauta</a:t>
            </a:r>
          </a:p>
          <a:p>
            <a:pPr marL="457200" lvl="0"/>
            <a:endParaRPr lang="es-MX" sz="1400" i="1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15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foto, tabla, cama&#10;&#10;Descripción generada automáticamente">
            <a:extLst>
              <a:ext uri="{FF2B5EF4-FFF2-40B4-BE49-F238E27FC236}">
                <a16:creationId xmlns:a16="http://schemas.microsoft.com/office/drawing/2014/main" id="{FA03E912-87A3-D941-ADA0-3B1A1CCF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49FAD0D-4185-B24A-9336-1BEEFEFE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84" y="0"/>
            <a:ext cx="7651016" cy="5143500"/>
          </a:xfrm>
          <a:prstGeom prst="rect">
            <a:avLst/>
          </a:prstGeom>
        </p:spPr>
      </p:pic>
      <p:pic>
        <p:nvPicPr>
          <p:cNvPr id="3" name="Imagen 2" descr="Forma&#10;&#10;Descripción generada automáticamente con confianza media">
            <a:extLst>
              <a:ext uri="{FF2B5EF4-FFF2-40B4-BE49-F238E27FC236}">
                <a16:creationId xmlns:a16="http://schemas.microsoft.com/office/drawing/2014/main" id="{3262D33E-6DD5-7B41-BB2B-AA5B6CA12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5" y="0"/>
            <a:ext cx="9239249" cy="51494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4416B9D-65A2-4747-AA70-0009ED44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440" y="4140537"/>
            <a:ext cx="340258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defRPr/>
            </a:pPr>
            <a:r>
              <a:rPr lang="es-ES" altLang="es-CO" sz="2800" b="1" dirty="0">
                <a:solidFill>
                  <a:srgbClr val="0098D6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</a:t>
            </a:r>
          </a:p>
        </p:txBody>
      </p:sp>
      <p:sp>
        <p:nvSpPr>
          <p:cNvPr id="12" name="Triángulo 11">
            <a:extLst>
              <a:ext uri="{FF2B5EF4-FFF2-40B4-BE49-F238E27FC236}">
                <a16:creationId xmlns:a16="http://schemas.microsoft.com/office/drawing/2014/main" id="{BE13F510-A3DE-574C-A486-28203F3ECC01}"/>
              </a:ext>
            </a:extLst>
          </p:cNvPr>
          <p:cNvSpPr/>
          <p:nvPr/>
        </p:nvSpPr>
        <p:spPr>
          <a:xfrm rot="5400000">
            <a:off x="4717688" y="4257147"/>
            <a:ext cx="244564" cy="154940"/>
          </a:xfrm>
          <a:prstGeom prst="triangle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riángulo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B0D71D-927B-EC42-B137-F84BC19233EB}"/>
              </a:ext>
            </a:extLst>
          </p:cNvPr>
          <p:cNvSpPr/>
          <p:nvPr/>
        </p:nvSpPr>
        <p:spPr>
          <a:xfrm rot="16200000">
            <a:off x="8570941" y="92467"/>
            <a:ext cx="190689" cy="16438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Triángulo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DFD0EF-EBCE-6646-9065-4548B3242E17}"/>
              </a:ext>
            </a:extLst>
          </p:cNvPr>
          <p:cNvSpPr/>
          <p:nvPr/>
        </p:nvSpPr>
        <p:spPr>
          <a:xfrm rot="5400000">
            <a:off x="8856030" y="92467"/>
            <a:ext cx="190689" cy="16438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5046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A65AF8-9F0A-7541-A5CE-BD38CACD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858" y="1028982"/>
            <a:ext cx="5265392" cy="3508554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EAA14280-54BA-4A47-9644-1A6B9535E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" y="983312"/>
            <a:ext cx="3402580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0098D6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160C9E5-3A46-BF4D-BC2D-90C77E8470C0}"/>
              </a:ext>
            </a:extLst>
          </p:cNvPr>
          <p:cNvSpPr txBox="1"/>
          <p:nvPr/>
        </p:nvSpPr>
        <p:spPr>
          <a:xfrm>
            <a:off x="76979" y="1403002"/>
            <a:ext cx="46208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Clr>
                <a:srgbClr val="FF0000"/>
              </a:buClr>
              <a:buSzPts val="1800"/>
              <a:buFont typeface="+mj-lt"/>
              <a:buAutoNum type="arabicPeriod"/>
            </a:pPr>
            <a:r>
              <a:rPr lang="es-CO" sz="1400" dirty="0"/>
              <a:t>Generar visibilidad a la asociación y ser reconocidos a nivel nacional de manera positiva.</a:t>
            </a:r>
          </a:p>
          <a:p>
            <a:pPr marL="228600" lvl="0" indent="-228600">
              <a:buClr>
                <a:srgbClr val="FF0000"/>
              </a:buClr>
              <a:buSzPts val="1800"/>
              <a:buFont typeface="+mj-lt"/>
              <a:buAutoNum type="arabicPeriod"/>
            </a:pPr>
            <a:endParaRPr lang="es-CO" sz="1400" dirty="0"/>
          </a:p>
          <a:p>
            <a:pPr marL="228600" indent="-228600">
              <a:buClr>
                <a:srgbClr val="FF0000"/>
              </a:buClr>
              <a:buSzPts val="1800"/>
              <a:buFont typeface="+mj-lt"/>
              <a:buAutoNum type="arabicPeriod"/>
            </a:pPr>
            <a:r>
              <a:rPr lang="es-CO" sz="1400" dirty="0"/>
              <a:t>Fidelizar a nuestros afiliados, además de informarlos sobre las diferentes actividades que organiza la asociación.</a:t>
            </a:r>
          </a:p>
          <a:p>
            <a:pPr marL="228600" indent="-228600">
              <a:buClr>
                <a:srgbClr val="FF0000"/>
              </a:buClr>
              <a:buSzPts val="1800"/>
              <a:buFont typeface="+mj-lt"/>
              <a:buAutoNum type="arabicPeriod"/>
            </a:pPr>
            <a:endParaRPr lang="es-CO" sz="1400" dirty="0"/>
          </a:p>
          <a:p>
            <a:pPr marL="228600" lvl="0" indent="-228600">
              <a:buClr>
                <a:srgbClr val="FF0000"/>
              </a:buClr>
              <a:buSzPts val="1800"/>
              <a:buFont typeface="+mj-lt"/>
              <a:buAutoNum type="arabicPeriod"/>
            </a:pPr>
            <a:r>
              <a:rPr lang="es-CO" sz="1400" dirty="0"/>
              <a:t>Aumentar las visitas del portal </a:t>
            </a:r>
            <a:r>
              <a:rPr lang="es-CO" sz="1400" dirty="0" err="1"/>
              <a:t>uniandinos</a:t>
            </a:r>
            <a:r>
              <a:rPr lang="es-CO" sz="1400" dirty="0"/>
              <a:t>, especialmente la sección de Entérate y Capítulos. Posicionamiento en Internet</a:t>
            </a:r>
          </a:p>
          <a:p>
            <a:pPr marL="228600" lvl="0" indent="-228600">
              <a:buClr>
                <a:srgbClr val="FF0000"/>
              </a:buClr>
              <a:buSzPts val="1800"/>
              <a:buFont typeface="+mj-lt"/>
              <a:buAutoNum type="arabicPeriod"/>
            </a:pPr>
            <a:endParaRPr lang="es-CO" sz="1400" dirty="0"/>
          </a:p>
          <a:p>
            <a:pPr marL="228600" lvl="0" indent="-228600">
              <a:buClr>
                <a:srgbClr val="FF0000"/>
              </a:buClr>
              <a:buSzPts val="1800"/>
              <a:buFont typeface="+mj-lt"/>
              <a:buAutoNum type="arabicPeriod"/>
            </a:pPr>
            <a:r>
              <a:rPr lang="es-CO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Fortalecer los </a:t>
            </a:r>
            <a:r>
              <a:rPr lang="es-CO" sz="14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micrositios</a:t>
            </a:r>
            <a:r>
              <a:rPr lang="es-CO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 capítulos, arte &amp; cultura, emprendimiento, empleabilidad, responsabilidad social, regionales y demás áreas de la asociación. </a:t>
            </a:r>
            <a:endParaRPr lang="es-CO" sz="1400" dirty="0"/>
          </a:p>
        </p:txBody>
      </p:sp>
      <p:sp>
        <p:nvSpPr>
          <p:cNvPr id="27" name="Triángulo 26">
            <a:extLst>
              <a:ext uri="{FF2B5EF4-FFF2-40B4-BE49-F238E27FC236}">
                <a16:creationId xmlns:a16="http://schemas.microsoft.com/office/drawing/2014/main" id="{8AB8FE84-5C81-6F47-9A30-6F55107BAF47}"/>
              </a:ext>
            </a:extLst>
          </p:cNvPr>
          <p:cNvSpPr/>
          <p:nvPr/>
        </p:nvSpPr>
        <p:spPr>
          <a:xfrm rot="5400000">
            <a:off x="462707" y="945676"/>
            <a:ext cx="195395" cy="123789"/>
          </a:xfrm>
          <a:prstGeom prst="triangle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2C42CF49-2E96-C747-89F6-0779786E89FA}"/>
              </a:ext>
            </a:extLst>
          </p:cNvPr>
          <p:cNvSpPr/>
          <p:nvPr/>
        </p:nvSpPr>
        <p:spPr>
          <a:xfrm>
            <a:off x="4638887" y="1614240"/>
            <a:ext cx="1058318" cy="1058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BBCF9F7-69A6-A44E-B626-E21BC4215A44}"/>
              </a:ext>
            </a:extLst>
          </p:cNvPr>
          <p:cNvSpPr/>
          <p:nvPr/>
        </p:nvSpPr>
        <p:spPr>
          <a:xfrm>
            <a:off x="4710184" y="1689039"/>
            <a:ext cx="908721" cy="90872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369782F-928C-6848-A4B5-69996FEC3C3C}"/>
              </a:ext>
            </a:extLst>
          </p:cNvPr>
          <p:cNvSpPr/>
          <p:nvPr/>
        </p:nvSpPr>
        <p:spPr>
          <a:xfrm>
            <a:off x="4684063" y="2897672"/>
            <a:ext cx="1058318" cy="1058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9195C28-78D1-B341-A435-FF7357848AB6}"/>
              </a:ext>
            </a:extLst>
          </p:cNvPr>
          <p:cNvSpPr/>
          <p:nvPr/>
        </p:nvSpPr>
        <p:spPr>
          <a:xfrm>
            <a:off x="4759518" y="2976627"/>
            <a:ext cx="908721" cy="908721"/>
          </a:xfrm>
          <a:prstGeom prst="ellipse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38BDD78-F038-FB44-A1F2-4FF6779F8259}"/>
              </a:ext>
            </a:extLst>
          </p:cNvPr>
          <p:cNvGrpSpPr/>
          <p:nvPr/>
        </p:nvGrpSpPr>
        <p:grpSpPr>
          <a:xfrm>
            <a:off x="4946949" y="3160740"/>
            <a:ext cx="553340" cy="553391"/>
            <a:chOff x="1090572" y="4021595"/>
            <a:chExt cx="773813" cy="773884"/>
          </a:xfrm>
        </p:grpSpPr>
        <p:sp>
          <p:nvSpPr>
            <p:cNvPr id="25" name="Google Shape;9992;p70">
              <a:extLst>
                <a:ext uri="{FF2B5EF4-FFF2-40B4-BE49-F238E27FC236}">
                  <a16:creationId xmlns:a16="http://schemas.microsoft.com/office/drawing/2014/main" id="{66E3B033-DE21-5148-BABD-FD8D5E7F5326}"/>
                </a:ext>
              </a:extLst>
            </p:cNvPr>
            <p:cNvSpPr/>
            <p:nvPr/>
          </p:nvSpPr>
          <p:spPr>
            <a:xfrm>
              <a:off x="1090572" y="4021595"/>
              <a:ext cx="773813" cy="773884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93;p70">
              <a:extLst>
                <a:ext uri="{FF2B5EF4-FFF2-40B4-BE49-F238E27FC236}">
                  <a16:creationId xmlns:a16="http://schemas.microsoft.com/office/drawing/2014/main" id="{32911482-2E45-1547-BBEE-8E8EF8AAC333}"/>
                </a:ext>
              </a:extLst>
            </p:cNvPr>
            <p:cNvSpPr/>
            <p:nvPr/>
          </p:nvSpPr>
          <p:spPr>
            <a:xfrm>
              <a:off x="1232926" y="4167960"/>
              <a:ext cx="401184" cy="397176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94;p70">
              <a:extLst>
                <a:ext uri="{FF2B5EF4-FFF2-40B4-BE49-F238E27FC236}">
                  <a16:creationId xmlns:a16="http://schemas.microsoft.com/office/drawing/2014/main" id="{BDBE6AF1-171B-6C44-B0AC-FEE51CF6EFEA}"/>
                </a:ext>
              </a:extLst>
            </p:cNvPr>
            <p:cNvSpPr/>
            <p:nvPr/>
          </p:nvSpPr>
          <p:spPr>
            <a:xfrm>
              <a:off x="1317539" y="4239349"/>
              <a:ext cx="402802" cy="412086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95;p70">
              <a:extLst>
                <a:ext uri="{FF2B5EF4-FFF2-40B4-BE49-F238E27FC236}">
                  <a16:creationId xmlns:a16="http://schemas.microsoft.com/office/drawing/2014/main" id="{8DAA843A-DFA6-3A47-8853-19880F3466F5}"/>
                </a:ext>
              </a:extLst>
            </p:cNvPr>
            <p:cNvSpPr/>
            <p:nvPr/>
          </p:nvSpPr>
          <p:spPr>
            <a:xfrm>
              <a:off x="1428877" y="4300469"/>
              <a:ext cx="97202" cy="3439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B8D5E87-9FCF-3C4C-A594-533C9F0526DC}"/>
              </a:ext>
            </a:extLst>
          </p:cNvPr>
          <p:cNvGrpSpPr/>
          <p:nvPr/>
        </p:nvGrpSpPr>
        <p:grpSpPr>
          <a:xfrm>
            <a:off x="4857124" y="1830703"/>
            <a:ext cx="622552" cy="621250"/>
            <a:chOff x="3541515" y="706831"/>
            <a:chExt cx="1030485" cy="1028329"/>
          </a:xfrm>
        </p:grpSpPr>
        <p:sp>
          <p:nvSpPr>
            <p:cNvPr id="42" name="Google Shape;9954;p70">
              <a:extLst>
                <a:ext uri="{FF2B5EF4-FFF2-40B4-BE49-F238E27FC236}">
                  <a16:creationId xmlns:a16="http://schemas.microsoft.com/office/drawing/2014/main" id="{B584E1EF-D156-364B-BBAD-6EFCC3BF47F5}"/>
                </a:ext>
              </a:extLst>
            </p:cNvPr>
            <p:cNvSpPr/>
            <p:nvPr/>
          </p:nvSpPr>
          <p:spPr>
            <a:xfrm>
              <a:off x="3717697" y="882448"/>
              <a:ext cx="676997" cy="852712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55;p70">
              <a:extLst>
                <a:ext uri="{FF2B5EF4-FFF2-40B4-BE49-F238E27FC236}">
                  <a16:creationId xmlns:a16="http://schemas.microsoft.com/office/drawing/2014/main" id="{9386E287-8406-BB4C-BFA1-07084B3CD4C2}"/>
                </a:ext>
              </a:extLst>
            </p:cNvPr>
            <p:cNvSpPr/>
            <p:nvPr/>
          </p:nvSpPr>
          <p:spPr>
            <a:xfrm>
              <a:off x="3541515" y="1205307"/>
              <a:ext cx="143961" cy="31282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56;p70">
              <a:extLst>
                <a:ext uri="{FF2B5EF4-FFF2-40B4-BE49-F238E27FC236}">
                  <a16:creationId xmlns:a16="http://schemas.microsoft.com/office/drawing/2014/main" id="{8E5FF3B2-D93A-9143-A940-3648D4E386B3}"/>
                </a:ext>
              </a:extLst>
            </p:cNvPr>
            <p:cNvSpPr/>
            <p:nvPr/>
          </p:nvSpPr>
          <p:spPr>
            <a:xfrm>
              <a:off x="4428039" y="1205307"/>
              <a:ext cx="143961" cy="31282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57;p70">
              <a:extLst>
                <a:ext uri="{FF2B5EF4-FFF2-40B4-BE49-F238E27FC236}">
                  <a16:creationId xmlns:a16="http://schemas.microsoft.com/office/drawing/2014/main" id="{69481542-5124-0F49-9D3D-0BB83528E29C}"/>
                </a:ext>
              </a:extLst>
            </p:cNvPr>
            <p:cNvSpPr/>
            <p:nvPr/>
          </p:nvSpPr>
          <p:spPr>
            <a:xfrm>
              <a:off x="4042239" y="706831"/>
              <a:ext cx="30158" cy="1428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58;p70">
              <a:extLst>
                <a:ext uri="{FF2B5EF4-FFF2-40B4-BE49-F238E27FC236}">
                  <a16:creationId xmlns:a16="http://schemas.microsoft.com/office/drawing/2014/main" id="{4F3D4FAB-5D3E-C843-A858-787D4FC0A51F}"/>
                </a:ext>
              </a:extLst>
            </p:cNvPr>
            <p:cNvSpPr/>
            <p:nvPr/>
          </p:nvSpPr>
          <p:spPr>
            <a:xfrm>
              <a:off x="3813607" y="1540903"/>
              <a:ext cx="66970" cy="86075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59;p70">
              <a:extLst>
                <a:ext uri="{FF2B5EF4-FFF2-40B4-BE49-F238E27FC236}">
                  <a16:creationId xmlns:a16="http://schemas.microsoft.com/office/drawing/2014/main" id="{EB61AACE-E392-424C-881C-51482154646B}"/>
                </a:ext>
              </a:extLst>
            </p:cNvPr>
            <p:cNvSpPr/>
            <p:nvPr/>
          </p:nvSpPr>
          <p:spPr>
            <a:xfrm>
              <a:off x="4232938" y="814542"/>
              <a:ext cx="66970" cy="85328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60;p70">
              <a:extLst>
                <a:ext uri="{FF2B5EF4-FFF2-40B4-BE49-F238E27FC236}">
                  <a16:creationId xmlns:a16="http://schemas.microsoft.com/office/drawing/2014/main" id="{AA16347F-EE6E-AA45-AC4E-EB5EA1FB85FB}"/>
                </a:ext>
              </a:extLst>
            </p:cNvPr>
            <p:cNvSpPr/>
            <p:nvPr/>
          </p:nvSpPr>
          <p:spPr>
            <a:xfrm>
              <a:off x="3648573" y="980233"/>
              <a:ext cx="91508" cy="62379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61;p70">
              <a:extLst>
                <a:ext uri="{FF2B5EF4-FFF2-40B4-BE49-F238E27FC236}">
                  <a16:creationId xmlns:a16="http://schemas.microsoft.com/office/drawing/2014/main" id="{791D1E28-324E-1B48-9645-9643D8E86197}"/>
                </a:ext>
              </a:extLst>
            </p:cNvPr>
            <p:cNvSpPr/>
            <p:nvPr/>
          </p:nvSpPr>
          <p:spPr>
            <a:xfrm>
              <a:off x="4373432" y="1398440"/>
              <a:ext cx="91508" cy="62379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62;p70">
              <a:extLst>
                <a:ext uri="{FF2B5EF4-FFF2-40B4-BE49-F238E27FC236}">
                  <a16:creationId xmlns:a16="http://schemas.microsoft.com/office/drawing/2014/main" id="{3DF1FF6D-C238-8D44-B3F6-6EBF2324D71D}"/>
                </a:ext>
              </a:extLst>
            </p:cNvPr>
            <p:cNvSpPr/>
            <p:nvPr/>
          </p:nvSpPr>
          <p:spPr>
            <a:xfrm>
              <a:off x="4232938" y="1540903"/>
              <a:ext cx="66970" cy="86075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63;p70">
              <a:extLst>
                <a:ext uri="{FF2B5EF4-FFF2-40B4-BE49-F238E27FC236}">
                  <a16:creationId xmlns:a16="http://schemas.microsoft.com/office/drawing/2014/main" id="{3538DFE5-329B-044B-9C8C-EA804BE73F7B}"/>
                </a:ext>
              </a:extLst>
            </p:cNvPr>
            <p:cNvSpPr/>
            <p:nvPr/>
          </p:nvSpPr>
          <p:spPr>
            <a:xfrm>
              <a:off x="3813607" y="814542"/>
              <a:ext cx="66970" cy="85328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64;p70">
              <a:extLst>
                <a:ext uri="{FF2B5EF4-FFF2-40B4-BE49-F238E27FC236}">
                  <a16:creationId xmlns:a16="http://schemas.microsoft.com/office/drawing/2014/main" id="{098E7234-1780-9345-AF52-C574D32FA318}"/>
                </a:ext>
              </a:extLst>
            </p:cNvPr>
            <p:cNvSpPr/>
            <p:nvPr/>
          </p:nvSpPr>
          <p:spPr>
            <a:xfrm>
              <a:off x="4373432" y="980233"/>
              <a:ext cx="91508" cy="62379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65;p70">
              <a:extLst>
                <a:ext uri="{FF2B5EF4-FFF2-40B4-BE49-F238E27FC236}">
                  <a16:creationId xmlns:a16="http://schemas.microsoft.com/office/drawing/2014/main" id="{46C585BF-3DEF-B747-9259-DF1825070220}"/>
                </a:ext>
              </a:extLst>
            </p:cNvPr>
            <p:cNvSpPr/>
            <p:nvPr/>
          </p:nvSpPr>
          <p:spPr>
            <a:xfrm>
              <a:off x="3648573" y="1398440"/>
              <a:ext cx="91508" cy="62379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6;p70">
              <a:extLst>
                <a:ext uri="{FF2B5EF4-FFF2-40B4-BE49-F238E27FC236}">
                  <a16:creationId xmlns:a16="http://schemas.microsoft.com/office/drawing/2014/main" id="{6BF8004A-5379-D54B-8154-60451FD5B0B6}"/>
                </a:ext>
              </a:extLst>
            </p:cNvPr>
            <p:cNvSpPr/>
            <p:nvPr/>
          </p:nvSpPr>
          <p:spPr>
            <a:xfrm>
              <a:off x="4104618" y="955319"/>
              <a:ext cx="209807" cy="183207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Rectángulo 67">
            <a:extLst>
              <a:ext uri="{FF2B5EF4-FFF2-40B4-BE49-F238E27FC236}">
                <a16:creationId xmlns:a16="http://schemas.microsoft.com/office/drawing/2014/main" id="{21BC6A80-5197-E34C-81D8-6C6801BEF52E}"/>
              </a:ext>
            </a:extLst>
          </p:cNvPr>
          <p:cNvSpPr/>
          <p:nvPr/>
        </p:nvSpPr>
        <p:spPr>
          <a:xfrm>
            <a:off x="448290" y="208446"/>
            <a:ext cx="927100" cy="256767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CuadroTexto 68">
            <a:hlinkClick r:id="rId3" action="ppaction://hlinksldjump"/>
            <a:extLst>
              <a:ext uri="{FF2B5EF4-FFF2-40B4-BE49-F238E27FC236}">
                <a16:creationId xmlns:a16="http://schemas.microsoft.com/office/drawing/2014/main" id="{0CAA29FA-86A2-3742-B71C-2996D51E6A56}"/>
              </a:ext>
            </a:extLst>
          </p:cNvPr>
          <p:cNvSpPr txBox="1"/>
          <p:nvPr/>
        </p:nvSpPr>
        <p:spPr>
          <a:xfrm>
            <a:off x="406616" y="226719"/>
            <a:ext cx="1010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F49FD1FB-A936-2D40-9605-95049A5977CA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8432936C-A474-DF49-A059-439F1ED50E1A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B907BDC8-5AF4-5C4D-9FAD-77042A99C1AF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7976E07B-DEC1-CF45-A904-774B9DB17908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4A23EF2E-6725-8F43-B353-76B7333A232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0B7D75C3-6148-AA48-B82F-1CEA56540E6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51504179-BD1F-3440-9A2B-7C5D856A6710}"/>
              </a:ext>
            </a:extLst>
          </p:cNvPr>
          <p:cNvGrpSpPr/>
          <p:nvPr/>
        </p:nvGrpSpPr>
        <p:grpSpPr>
          <a:xfrm>
            <a:off x="1625187" y="225353"/>
            <a:ext cx="835317" cy="212536"/>
            <a:chOff x="3606492" y="180359"/>
            <a:chExt cx="835317" cy="212536"/>
          </a:xfrm>
        </p:grpSpPr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A1C4C45E-111D-2C44-9788-F00134112B62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86276F16-4353-6E4F-B2E6-8D7E8BDFCB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E5439383-4B60-6F4A-8670-C08C7430A973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C14C6D27-2D0C-1E4C-937A-DD2825E127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E2B19001-F1A0-114A-A677-E9BFE40ABEA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riángulo 8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2CDBB3D-053C-DD48-909B-82A5D1489DA6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Triángulo 8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5EB3DA-6D77-EC4E-85D8-F36C91CBE908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6FCAEB82-FF50-0E46-86B8-8C2DDDED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89" name="Grupo 88">
            <a:extLst>
              <a:ext uri="{FF2B5EF4-FFF2-40B4-BE49-F238E27FC236}">
                <a16:creationId xmlns:a16="http://schemas.microsoft.com/office/drawing/2014/main" id="{D859A319-96E5-CB45-83F5-7BEEEB64D244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BE38CF94-A1C1-104C-8BCF-C4E96C29DC47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00BC6AB7-9277-2640-8965-9EBBCAA77C0C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3CCD3335-AC82-FD4D-ADEE-09ADABABBB2D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4B850C44-EF78-0943-A557-208DED589B13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0ABD2DCC-0C7C-AD4D-B5F2-4275EAF4A979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64ABBF6F-7B1D-124A-A39B-E74D65C84AA2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432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ángulo 78">
            <a:extLst>
              <a:ext uri="{FF2B5EF4-FFF2-40B4-BE49-F238E27FC236}">
                <a16:creationId xmlns:a16="http://schemas.microsoft.com/office/drawing/2014/main" id="{728EDD51-E04D-5C45-920C-D331610BA781}"/>
              </a:ext>
            </a:extLst>
          </p:cNvPr>
          <p:cNvSpPr/>
          <p:nvPr/>
        </p:nvSpPr>
        <p:spPr>
          <a:xfrm>
            <a:off x="448290" y="208446"/>
            <a:ext cx="927100" cy="256767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CuadroTexto 79">
            <a:hlinkClick r:id="rId2" action="ppaction://hlinksldjump"/>
            <a:extLst>
              <a:ext uri="{FF2B5EF4-FFF2-40B4-BE49-F238E27FC236}">
                <a16:creationId xmlns:a16="http://schemas.microsoft.com/office/drawing/2014/main" id="{53A34513-4F74-DF42-8F0C-67511C34603E}"/>
              </a:ext>
            </a:extLst>
          </p:cNvPr>
          <p:cNvSpPr txBox="1"/>
          <p:nvPr/>
        </p:nvSpPr>
        <p:spPr>
          <a:xfrm>
            <a:off x="406616" y="236993"/>
            <a:ext cx="1010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84" name="Grupo 83">
            <a:extLst>
              <a:ext uri="{FF2B5EF4-FFF2-40B4-BE49-F238E27FC236}">
                <a16:creationId xmlns:a16="http://schemas.microsoft.com/office/drawing/2014/main" id="{ED3D7CCB-61F5-5341-8631-B8EBACEBFD9C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2ABEDBBE-362F-9D45-817D-7D1E414082DA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CCFBA650-F4FD-EC41-B943-6811164ED7C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id="{52799163-4988-044D-8A51-CFC9B0F5F0A5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FE3FA2A7-EE60-4540-BA1E-B758272206B3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>
              <a:extLst>
                <a:ext uri="{FF2B5EF4-FFF2-40B4-BE49-F238E27FC236}">
                  <a16:creationId xmlns:a16="http://schemas.microsoft.com/office/drawing/2014/main" id="{D189BAB4-13DA-AA46-B569-F724F59ED0A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7B70CA0B-616C-594C-A990-5DFA217DCE76}"/>
              </a:ext>
            </a:extLst>
          </p:cNvPr>
          <p:cNvGrpSpPr/>
          <p:nvPr/>
        </p:nvGrpSpPr>
        <p:grpSpPr>
          <a:xfrm>
            <a:off x="1625187" y="225353"/>
            <a:ext cx="835317" cy="212536"/>
            <a:chOff x="3606492" y="180359"/>
            <a:chExt cx="835317" cy="212536"/>
          </a:xfrm>
        </p:grpSpPr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C8F66C6D-8D0E-7449-B8C0-20132DE8170E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CE4F0C01-1858-B448-B130-EAA0CF07F08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B6EB036A-7412-A244-B164-A7ABBF25856D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6E1521F5-0693-5440-9EC5-95C23CCF89E2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>
              <a:extLst>
                <a:ext uri="{FF2B5EF4-FFF2-40B4-BE49-F238E27FC236}">
                  <a16:creationId xmlns:a16="http://schemas.microsoft.com/office/drawing/2014/main" id="{BAFC7BF8-2AF5-434D-B31B-29F85B197D11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riángulo 9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41C2425-FEB4-A24B-B5F9-BD2F7E653F81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8" name="Triángulo 9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30AEC4-1542-D944-96D9-99AE33626B6F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9" name="Imagen 98">
            <a:extLst>
              <a:ext uri="{FF2B5EF4-FFF2-40B4-BE49-F238E27FC236}">
                <a16:creationId xmlns:a16="http://schemas.microsoft.com/office/drawing/2014/main" id="{B78E22FE-9B89-3147-AC4E-6D678B99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100" name="Grupo 99">
            <a:extLst>
              <a:ext uri="{FF2B5EF4-FFF2-40B4-BE49-F238E27FC236}">
                <a16:creationId xmlns:a16="http://schemas.microsoft.com/office/drawing/2014/main" id="{BAD75F7B-1BA3-4C46-9371-F596E27F49E7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B0178585-5CBB-CC4B-930B-D45DF7DB5994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9C50974B-D8D8-9140-9734-B054A4525004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AEF61B23-11DC-9847-A55E-545F8359BC90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id="{08C20FD3-A8D2-0D48-9589-79B20CA516AB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95992124-7180-0C4F-8677-DE7E3EB8AFE9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E35C9759-AEF4-8B4F-A771-44850DD43D3D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8" name="Google Shape;117;gdb5ee4a0a5_0_6">
            <a:extLst>
              <a:ext uri="{FF2B5EF4-FFF2-40B4-BE49-F238E27FC236}">
                <a16:creationId xmlns:a16="http://schemas.microsoft.com/office/drawing/2014/main" id="{A236556E-A480-EB44-A285-0FEC6C735DA9}"/>
              </a:ext>
            </a:extLst>
          </p:cNvPr>
          <p:cNvGrpSpPr/>
          <p:nvPr/>
        </p:nvGrpSpPr>
        <p:grpSpPr>
          <a:xfrm>
            <a:off x="142254" y="1190166"/>
            <a:ext cx="3419100" cy="3209700"/>
            <a:chOff x="5383025" y="1296525"/>
            <a:chExt cx="3419100" cy="3209700"/>
          </a:xfrm>
        </p:grpSpPr>
        <p:sp>
          <p:nvSpPr>
            <p:cNvPr id="49" name="Google Shape;118;gdb5ee4a0a5_0_6">
              <a:extLst>
                <a:ext uri="{FF2B5EF4-FFF2-40B4-BE49-F238E27FC236}">
                  <a16:creationId xmlns:a16="http://schemas.microsoft.com/office/drawing/2014/main" id="{8FC11B7C-EB5F-5041-A211-27C471B45880}"/>
                </a:ext>
              </a:extLst>
            </p:cNvPr>
            <p:cNvSpPr/>
            <p:nvPr/>
          </p:nvSpPr>
          <p:spPr>
            <a:xfrm rot="10800000">
              <a:off x="5383025" y="1296525"/>
              <a:ext cx="3419100" cy="3209700"/>
            </a:xfrm>
            <a:prstGeom prst="triangle">
              <a:avLst>
                <a:gd name="adj" fmla="val 50000"/>
              </a:avLst>
            </a:prstGeom>
            <a:solidFill>
              <a:srgbClr val="FFD96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0" name="Google Shape;119;gdb5ee4a0a5_0_6">
              <a:extLst>
                <a:ext uri="{FF2B5EF4-FFF2-40B4-BE49-F238E27FC236}">
                  <a16:creationId xmlns:a16="http://schemas.microsoft.com/office/drawing/2014/main" id="{81EACAD0-9444-AA45-A725-FB95396BE322}"/>
                </a:ext>
              </a:extLst>
            </p:cNvPr>
            <p:cNvCxnSpPr/>
            <p:nvPr/>
          </p:nvCxnSpPr>
          <p:spPr>
            <a:xfrm>
              <a:off x="5592350" y="2024200"/>
              <a:ext cx="3020400" cy="0"/>
            </a:xfrm>
            <a:prstGeom prst="straightConnector1">
              <a:avLst/>
            </a:prstGeom>
            <a:noFill/>
            <a:ln w="1143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120;gdb5ee4a0a5_0_6">
              <a:extLst>
                <a:ext uri="{FF2B5EF4-FFF2-40B4-BE49-F238E27FC236}">
                  <a16:creationId xmlns:a16="http://schemas.microsoft.com/office/drawing/2014/main" id="{5582554F-7327-7B4D-A2F5-03C1FB1A9EE0}"/>
                </a:ext>
              </a:extLst>
            </p:cNvPr>
            <p:cNvCxnSpPr/>
            <p:nvPr/>
          </p:nvCxnSpPr>
          <p:spPr>
            <a:xfrm>
              <a:off x="5911250" y="2901375"/>
              <a:ext cx="2253000" cy="0"/>
            </a:xfrm>
            <a:prstGeom prst="straightConnector1">
              <a:avLst/>
            </a:prstGeom>
            <a:noFill/>
            <a:ln w="1143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121;gdb5ee4a0a5_0_6">
              <a:extLst>
                <a:ext uri="{FF2B5EF4-FFF2-40B4-BE49-F238E27FC236}">
                  <a16:creationId xmlns:a16="http://schemas.microsoft.com/office/drawing/2014/main" id="{06269650-AF24-2544-86F4-1663A8C824E4}"/>
                </a:ext>
              </a:extLst>
            </p:cNvPr>
            <p:cNvCxnSpPr/>
            <p:nvPr/>
          </p:nvCxnSpPr>
          <p:spPr>
            <a:xfrm>
              <a:off x="6359875" y="3748675"/>
              <a:ext cx="1535100" cy="19800"/>
            </a:xfrm>
            <a:prstGeom prst="straightConnector1">
              <a:avLst/>
            </a:prstGeom>
            <a:noFill/>
            <a:ln w="1143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3" name="Google Shape;125;gdb5ee4a0a5_0_6">
            <a:extLst>
              <a:ext uri="{FF2B5EF4-FFF2-40B4-BE49-F238E27FC236}">
                <a16:creationId xmlns:a16="http://schemas.microsoft.com/office/drawing/2014/main" id="{F2625B84-A523-EA4E-9913-C3EE711C4E18}"/>
              </a:ext>
            </a:extLst>
          </p:cNvPr>
          <p:cNvSpPr txBox="1"/>
          <p:nvPr/>
        </p:nvSpPr>
        <p:spPr>
          <a:xfrm>
            <a:off x="609012" y="1129349"/>
            <a:ext cx="253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 dirty="0">
                <a:latin typeface="Avenir"/>
                <a:ea typeface="Avenir"/>
                <a:cs typeface="Avenir"/>
                <a:sym typeface="Avenir"/>
              </a:rPr>
              <a:t>ALCANCE</a:t>
            </a:r>
            <a:endParaRPr sz="17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" name="Google Shape;126;gdb5ee4a0a5_0_6">
            <a:extLst>
              <a:ext uri="{FF2B5EF4-FFF2-40B4-BE49-F238E27FC236}">
                <a16:creationId xmlns:a16="http://schemas.microsoft.com/office/drawing/2014/main" id="{980D1EE2-4ADB-7C49-ABAC-E54744F237CB}"/>
              </a:ext>
            </a:extLst>
          </p:cNvPr>
          <p:cNvSpPr txBox="1"/>
          <p:nvPr/>
        </p:nvSpPr>
        <p:spPr>
          <a:xfrm>
            <a:off x="683762" y="2029349"/>
            <a:ext cx="253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>
                <a:latin typeface="Avenir"/>
                <a:ea typeface="Avenir"/>
                <a:cs typeface="Avenir"/>
                <a:sym typeface="Avenir"/>
              </a:rPr>
              <a:t>CONSIDERACIÓN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" name="Google Shape;127;gdb5ee4a0a5_0_6">
            <a:extLst>
              <a:ext uri="{FF2B5EF4-FFF2-40B4-BE49-F238E27FC236}">
                <a16:creationId xmlns:a16="http://schemas.microsoft.com/office/drawing/2014/main" id="{4BF24B6F-BD7A-A043-92DB-863737C80C12}"/>
              </a:ext>
            </a:extLst>
          </p:cNvPr>
          <p:cNvSpPr txBox="1"/>
          <p:nvPr/>
        </p:nvSpPr>
        <p:spPr>
          <a:xfrm>
            <a:off x="609012" y="2944710"/>
            <a:ext cx="253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 dirty="0">
                <a:latin typeface="Avenir"/>
                <a:ea typeface="Avenir"/>
                <a:cs typeface="Avenir"/>
                <a:sym typeface="Avenir"/>
              </a:rPr>
              <a:t>DECISIÓN</a:t>
            </a:r>
            <a:endParaRPr sz="17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" name="Google Shape;128;gdb5ee4a0a5_0_6">
            <a:extLst>
              <a:ext uri="{FF2B5EF4-FFF2-40B4-BE49-F238E27FC236}">
                <a16:creationId xmlns:a16="http://schemas.microsoft.com/office/drawing/2014/main" id="{A4527DAA-0E19-7C4C-9C72-DBDAAD38CD87}"/>
              </a:ext>
            </a:extLst>
          </p:cNvPr>
          <p:cNvSpPr txBox="1"/>
          <p:nvPr/>
        </p:nvSpPr>
        <p:spPr>
          <a:xfrm>
            <a:off x="632317" y="3781022"/>
            <a:ext cx="253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700" dirty="0">
                <a:latin typeface="Avenir"/>
                <a:ea typeface="Avenir"/>
                <a:cs typeface="Avenir"/>
                <a:sym typeface="Avenir"/>
              </a:rPr>
              <a:t>FIDELIZACIÓN</a:t>
            </a:r>
            <a:endParaRPr sz="17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" name="Google Shape;130;gdb5ee4a0a5_0_6">
            <a:extLst>
              <a:ext uri="{FF2B5EF4-FFF2-40B4-BE49-F238E27FC236}">
                <a16:creationId xmlns:a16="http://schemas.microsoft.com/office/drawing/2014/main" id="{1BCC5109-FCFC-1C4F-9263-66F1BFFE5A6D}"/>
              </a:ext>
            </a:extLst>
          </p:cNvPr>
          <p:cNvSpPr txBox="1"/>
          <p:nvPr/>
        </p:nvSpPr>
        <p:spPr>
          <a:xfrm>
            <a:off x="333295" y="1446453"/>
            <a:ext cx="341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VISIBILIDAD + RECONOCIMIENTO (alcance e influencia)</a:t>
            </a:r>
            <a:endParaRPr sz="1000" dirty="0"/>
          </a:p>
        </p:txBody>
      </p:sp>
      <p:sp>
        <p:nvSpPr>
          <p:cNvPr id="58" name="Google Shape;132;gdb5ee4a0a5_0_6">
            <a:extLst>
              <a:ext uri="{FF2B5EF4-FFF2-40B4-BE49-F238E27FC236}">
                <a16:creationId xmlns:a16="http://schemas.microsoft.com/office/drawing/2014/main" id="{190744AD-5F80-BB44-AE5D-E06A5BBC4F62}"/>
              </a:ext>
            </a:extLst>
          </p:cNvPr>
          <p:cNvSpPr txBox="1"/>
          <p:nvPr/>
        </p:nvSpPr>
        <p:spPr>
          <a:xfrm>
            <a:off x="371324" y="2354804"/>
            <a:ext cx="319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TRÁFICO + POSICIONAMIENTO (Visitas, Posición SEO)</a:t>
            </a:r>
            <a:endParaRPr sz="1000"/>
          </a:p>
        </p:txBody>
      </p:sp>
      <p:sp>
        <p:nvSpPr>
          <p:cNvPr id="59" name="Google Shape;116;gdb5ee4a0a5_0_6">
            <a:extLst>
              <a:ext uri="{FF2B5EF4-FFF2-40B4-BE49-F238E27FC236}">
                <a16:creationId xmlns:a16="http://schemas.microsoft.com/office/drawing/2014/main" id="{B2916ABD-315A-EC46-A717-FBAD385E4A94}"/>
              </a:ext>
            </a:extLst>
          </p:cNvPr>
          <p:cNvSpPr txBox="1"/>
          <p:nvPr/>
        </p:nvSpPr>
        <p:spPr>
          <a:xfrm>
            <a:off x="6639851" y="1852314"/>
            <a:ext cx="24732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s-MX" sz="1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lang="es-MX" sz="11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Fortalecer los micrositios de capítulos</a:t>
            </a:r>
            <a:r>
              <a:rPr lang="es-MX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arte &amp; cultura, emprendimiento, empleabilidad, responsabilidad social, regionales y demás áreas de la asociación. </a:t>
            </a:r>
            <a:endParaRPr sz="700"/>
          </a:p>
        </p:txBody>
      </p:sp>
      <p:sp>
        <p:nvSpPr>
          <p:cNvPr id="60" name="Google Shape;122;gdb5ee4a0a5_0_6">
            <a:extLst>
              <a:ext uri="{FF2B5EF4-FFF2-40B4-BE49-F238E27FC236}">
                <a16:creationId xmlns:a16="http://schemas.microsoft.com/office/drawing/2014/main" id="{FCD90545-6F84-7546-8111-65AF43390E2C}"/>
              </a:ext>
            </a:extLst>
          </p:cNvPr>
          <p:cNvSpPr txBox="1"/>
          <p:nvPr/>
        </p:nvSpPr>
        <p:spPr>
          <a:xfrm>
            <a:off x="3705826" y="1253114"/>
            <a:ext cx="4965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MX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s-CO" sz="1100" b="1" dirty="0"/>
              <a:t>Generar visibilidad a la asociación y ser reconocidos a nivel nacional de manera positiva.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61" name="Google Shape;123;gdb5ee4a0a5_0_6">
            <a:extLst>
              <a:ext uri="{FF2B5EF4-FFF2-40B4-BE49-F238E27FC236}">
                <a16:creationId xmlns:a16="http://schemas.microsoft.com/office/drawing/2014/main" id="{0A7C08B5-98B4-A24B-BEED-FF2BB68749CF}"/>
              </a:ext>
            </a:extLst>
          </p:cNvPr>
          <p:cNvSpPr txBox="1"/>
          <p:nvPr/>
        </p:nvSpPr>
        <p:spPr>
          <a:xfrm>
            <a:off x="3579225" y="3725614"/>
            <a:ext cx="5218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MX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s-CO" sz="1100" b="1" dirty="0"/>
              <a:t>Fidelizar a nuestros afiliados, además de informarlos sobre las diferentes actividades que organiza la asociación.</a:t>
            </a:r>
            <a:r>
              <a:rPr lang="es-CO" sz="1100" dirty="0"/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62" name="Google Shape;124;gdb5ee4a0a5_0_6">
            <a:extLst>
              <a:ext uri="{FF2B5EF4-FFF2-40B4-BE49-F238E27FC236}">
                <a16:creationId xmlns:a16="http://schemas.microsoft.com/office/drawing/2014/main" id="{0D4FD7C0-3130-D046-AFB9-B01A78777BF1}"/>
              </a:ext>
            </a:extLst>
          </p:cNvPr>
          <p:cNvSpPr txBox="1"/>
          <p:nvPr/>
        </p:nvSpPr>
        <p:spPr>
          <a:xfrm>
            <a:off x="3498227" y="1975464"/>
            <a:ext cx="31956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rgbClr val="FF0000"/>
              </a:buClr>
              <a:buSzPts val="1800"/>
            </a:pPr>
            <a:r>
              <a:rPr lang="es-MX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s-MX" sz="11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CO" sz="1100" b="1" dirty="0"/>
              <a:t>Aumentar las visitas del portal </a:t>
            </a:r>
            <a:r>
              <a:rPr lang="es-CO" sz="1100" b="1" dirty="0" err="1"/>
              <a:t>uniandinos</a:t>
            </a:r>
            <a:r>
              <a:rPr lang="es-CO" sz="1100" b="1" dirty="0"/>
              <a:t>, especialmente la sección de Entérate y Capítulos. Posicionamiento en Internet</a:t>
            </a:r>
          </a:p>
        </p:txBody>
      </p:sp>
      <p:sp>
        <p:nvSpPr>
          <p:cNvPr id="63" name="Google Shape;129;gdb5ee4a0a5_0_6">
            <a:extLst>
              <a:ext uri="{FF2B5EF4-FFF2-40B4-BE49-F238E27FC236}">
                <a16:creationId xmlns:a16="http://schemas.microsoft.com/office/drawing/2014/main" id="{CBF7EF59-12CD-A44B-9EEA-D6C36EFA3A86}"/>
              </a:ext>
            </a:extLst>
          </p:cNvPr>
          <p:cNvSpPr txBox="1"/>
          <p:nvPr/>
        </p:nvSpPr>
        <p:spPr>
          <a:xfrm>
            <a:off x="4144998" y="3082866"/>
            <a:ext cx="52188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-MX" sz="12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5</a:t>
            </a:r>
            <a:r>
              <a:rPr lang="es-MX" sz="1200" b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.</a:t>
            </a:r>
            <a:r>
              <a:rPr lang="es-MX" sz="1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Afiliarse, participar y adquirir los servicios de Uniandinos.</a:t>
            </a:r>
          </a:p>
          <a:p>
            <a:pPr lvl="0"/>
            <a:endParaRPr sz="1100" b="1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2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35287FD2-FD4E-3C41-AC05-D32D708FAFDB}"/>
              </a:ext>
            </a:extLst>
          </p:cNvPr>
          <p:cNvSpPr txBox="1"/>
          <p:nvPr/>
        </p:nvSpPr>
        <p:spPr>
          <a:xfrm>
            <a:off x="2663424" y="2036487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BF7F5E0-1C3E-3243-AD74-C40724FE49C2}"/>
              </a:ext>
            </a:extLst>
          </p:cNvPr>
          <p:cNvSpPr txBox="1"/>
          <p:nvPr/>
        </p:nvSpPr>
        <p:spPr>
          <a:xfrm>
            <a:off x="5340518" y="2036487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6C28467-2B35-F44D-BCA1-E178E8D3EBEC}"/>
              </a:ext>
            </a:extLst>
          </p:cNvPr>
          <p:cNvSpPr txBox="1"/>
          <p:nvPr/>
        </p:nvSpPr>
        <p:spPr>
          <a:xfrm>
            <a:off x="6652978" y="2839430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2CD6E23-847D-454D-A01F-8212E5F93435}"/>
              </a:ext>
            </a:extLst>
          </p:cNvPr>
          <p:cNvSpPr txBox="1"/>
          <p:nvPr/>
        </p:nvSpPr>
        <p:spPr>
          <a:xfrm>
            <a:off x="1464236" y="1875241"/>
            <a:ext cx="64574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buSzPts val="2000"/>
            </a:pP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1.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Personas que visitan la página: Masculino 51 %/ Femenino 49 %</a:t>
            </a: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2.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Las edades que visitan el portal están entre 25 a 35 años.</a:t>
            </a: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3.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mayoría de las visitas provienen de Bogotá</a:t>
            </a: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4.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 conecta principalmente desde el celular</a:t>
            </a: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5.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La red más predominante es Facebook con más </a:t>
            </a:r>
            <a:endParaRPr lang="es-MX" dirty="0"/>
          </a:p>
          <a:p>
            <a:pPr lvl="0">
              <a:buClr>
                <a:schemeClr val="dk1"/>
              </a:buClr>
              <a:buSzPts val="2000"/>
            </a:pP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 20.707 seguidores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5EEBC56-12EC-B541-AD25-F838CD783123}"/>
              </a:ext>
            </a:extLst>
          </p:cNvPr>
          <p:cNvSpPr txBox="1"/>
          <p:nvPr/>
        </p:nvSpPr>
        <p:spPr>
          <a:xfrm>
            <a:off x="1384989" y="1536350"/>
            <a:ext cx="578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98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CARACTERÍSTICAS PRINCIPALES</a:t>
            </a: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0B0E07A3-694E-3D41-808A-797004A6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2" y="791883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0098D6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PÚBLICO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</a:t>
            </a:r>
          </a:p>
        </p:txBody>
      </p:sp>
      <p:sp>
        <p:nvSpPr>
          <p:cNvPr id="47" name="Triángulo 46">
            <a:extLst>
              <a:ext uri="{FF2B5EF4-FFF2-40B4-BE49-F238E27FC236}">
                <a16:creationId xmlns:a16="http://schemas.microsoft.com/office/drawing/2014/main" id="{B7E720CB-1298-FE43-B115-E241FEA7290A}"/>
              </a:ext>
            </a:extLst>
          </p:cNvPr>
          <p:cNvSpPr/>
          <p:nvPr/>
        </p:nvSpPr>
        <p:spPr>
          <a:xfrm rot="5400000">
            <a:off x="462707" y="918380"/>
            <a:ext cx="195395" cy="123789"/>
          </a:xfrm>
          <a:prstGeom prst="triangle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4" name="Triángulo 83">
            <a:extLst>
              <a:ext uri="{FF2B5EF4-FFF2-40B4-BE49-F238E27FC236}">
                <a16:creationId xmlns:a16="http://schemas.microsoft.com/office/drawing/2014/main" id="{836CE10B-CB6B-AC4A-8D7A-8DC3051AF626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5" name="Triángulo 84">
            <a:extLst>
              <a:ext uri="{FF2B5EF4-FFF2-40B4-BE49-F238E27FC236}">
                <a16:creationId xmlns:a16="http://schemas.microsoft.com/office/drawing/2014/main" id="{2F8130D4-8620-6042-9216-D22A36BA97BC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20288C33-8639-2D41-BC4F-7AEE96F64C91}"/>
              </a:ext>
            </a:extLst>
          </p:cNvPr>
          <p:cNvSpPr/>
          <p:nvPr/>
        </p:nvSpPr>
        <p:spPr>
          <a:xfrm>
            <a:off x="448290" y="208446"/>
            <a:ext cx="927100" cy="256767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5" name="CuadroTexto 94">
            <a:hlinkClick r:id="rId2" action="ppaction://hlinksldjump"/>
            <a:extLst>
              <a:ext uri="{FF2B5EF4-FFF2-40B4-BE49-F238E27FC236}">
                <a16:creationId xmlns:a16="http://schemas.microsoft.com/office/drawing/2014/main" id="{AB9E6B1B-13C0-B64B-83B6-BB6D3B1BB30A}"/>
              </a:ext>
            </a:extLst>
          </p:cNvPr>
          <p:cNvSpPr txBox="1"/>
          <p:nvPr/>
        </p:nvSpPr>
        <p:spPr>
          <a:xfrm>
            <a:off x="406616" y="236993"/>
            <a:ext cx="1010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99" name="Grupo 98">
            <a:extLst>
              <a:ext uri="{FF2B5EF4-FFF2-40B4-BE49-F238E27FC236}">
                <a16:creationId xmlns:a16="http://schemas.microsoft.com/office/drawing/2014/main" id="{C55FFE12-7926-D140-864E-C3CE4D47F89E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EAFC7679-6731-114B-8E0B-CB2B6DDDF0CF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5802BA94-2711-E840-BD3E-4714356CD2B2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7A60D1AF-26FF-6547-94EE-A5FC7359FD5C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03" name="Conector recto 102">
              <a:extLst>
                <a:ext uri="{FF2B5EF4-FFF2-40B4-BE49-F238E27FC236}">
                  <a16:creationId xmlns:a16="http://schemas.microsoft.com/office/drawing/2014/main" id="{19EA4E48-A816-E34D-B10E-89D3C3B63C32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>
              <a:extLst>
                <a:ext uri="{FF2B5EF4-FFF2-40B4-BE49-F238E27FC236}">
                  <a16:creationId xmlns:a16="http://schemas.microsoft.com/office/drawing/2014/main" id="{615D636A-FFB5-B042-BBBD-BFBB5EEC09D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35184852-AA68-CD42-96E0-8B11CA002C9C}"/>
              </a:ext>
            </a:extLst>
          </p:cNvPr>
          <p:cNvGrpSpPr/>
          <p:nvPr/>
        </p:nvGrpSpPr>
        <p:grpSpPr>
          <a:xfrm>
            <a:off x="1625187" y="225353"/>
            <a:ext cx="835317" cy="212536"/>
            <a:chOff x="3606492" y="180359"/>
            <a:chExt cx="835317" cy="212536"/>
          </a:xfrm>
        </p:grpSpPr>
        <p:cxnSp>
          <p:nvCxnSpPr>
            <p:cNvPr id="106" name="Conector recto 105">
              <a:extLst>
                <a:ext uri="{FF2B5EF4-FFF2-40B4-BE49-F238E27FC236}">
                  <a16:creationId xmlns:a16="http://schemas.microsoft.com/office/drawing/2014/main" id="{27236CBD-3A65-C543-8A39-C9E728C72572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106">
              <a:extLst>
                <a:ext uri="{FF2B5EF4-FFF2-40B4-BE49-F238E27FC236}">
                  <a16:creationId xmlns:a16="http://schemas.microsoft.com/office/drawing/2014/main" id="{6871862E-9F7E-D54C-89DE-5A30CED60ACA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41A028E4-A32B-4045-9C7E-5CBF3AFB38C8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2C0A0BC1-A24C-B243-BC73-AA56E092497A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110">
              <a:extLst>
                <a:ext uri="{FF2B5EF4-FFF2-40B4-BE49-F238E27FC236}">
                  <a16:creationId xmlns:a16="http://schemas.microsoft.com/office/drawing/2014/main" id="{A9925813-398A-0748-8B61-ED8AE9ACBD6A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riángulo 1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598237E-0E79-604B-854C-8C99600EF69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3" name="Triángulo 1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C5D24E-84CB-E247-A23B-F23EB993CD9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96E7A4F7-F627-1C41-BD0A-DD62F999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115" name="Grupo 114">
            <a:extLst>
              <a:ext uri="{FF2B5EF4-FFF2-40B4-BE49-F238E27FC236}">
                <a16:creationId xmlns:a16="http://schemas.microsoft.com/office/drawing/2014/main" id="{7F3A125A-C965-9B46-BD52-4A69A4EF03FD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116" name="Rectángulo 115">
              <a:extLst>
                <a:ext uri="{FF2B5EF4-FFF2-40B4-BE49-F238E27FC236}">
                  <a16:creationId xmlns:a16="http://schemas.microsoft.com/office/drawing/2014/main" id="{75E8F27A-1FA2-6747-A7A6-1DC9D0DCE25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7E07CAF5-E5F9-E74B-A5BA-98CE7DDB0FA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</a:t>
              </a:r>
            </a:p>
          </p:txBody>
        </p:sp>
      </p:grp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8A65E045-AAFF-1F4D-97F2-18BCD823B755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119" name="Rectángulo 118">
              <a:extLst>
                <a:ext uri="{FF2B5EF4-FFF2-40B4-BE49-F238E27FC236}">
                  <a16:creationId xmlns:a16="http://schemas.microsoft.com/office/drawing/2014/main" id="{B1EB8528-0B71-F34E-81EE-FAE9D5562363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FC49D8E1-F299-8C4F-ACFC-BD56F472F92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A67EE677-14FE-5345-BF9E-2D960024137D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524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35287FD2-FD4E-3C41-AC05-D32D708FAFDB}"/>
              </a:ext>
            </a:extLst>
          </p:cNvPr>
          <p:cNvSpPr txBox="1"/>
          <p:nvPr/>
        </p:nvSpPr>
        <p:spPr>
          <a:xfrm>
            <a:off x="2663424" y="2036487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BF7F5E0-1C3E-3243-AD74-C40724FE49C2}"/>
              </a:ext>
            </a:extLst>
          </p:cNvPr>
          <p:cNvSpPr txBox="1"/>
          <p:nvPr/>
        </p:nvSpPr>
        <p:spPr>
          <a:xfrm>
            <a:off x="5340518" y="2036487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6C28467-2B35-F44D-BCA1-E178E8D3EBEC}"/>
              </a:ext>
            </a:extLst>
          </p:cNvPr>
          <p:cNvSpPr txBox="1"/>
          <p:nvPr/>
        </p:nvSpPr>
        <p:spPr>
          <a:xfrm>
            <a:off x="6652978" y="2839430"/>
            <a:ext cx="86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2CD6E23-847D-454D-A01F-8212E5F93435}"/>
              </a:ext>
            </a:extLst>
          </p:cNvPr>
          <p:cNvSpPr txBox="1"/>
          <p:nvPr/>
        </p:nvSpPr>
        <p:spPr>
          <a:xfrm>
            <a:off x="622300" y="1875241"/>
            <a:ext cx="8073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buSzPts val="2000"/>
            </a:pP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1.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Economía, política e impacto social.</a:t>
            </a: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2.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 el ámbito profesional, se evidencia más interés por el sector </a:t>
            </a:r>
            <a:endParaRPr lang="es-MX" dirty="0"/>
          </a:p>
          <a:p>
            <a:pPr lvl="0">
              <a:buClr>
                <a:schemeClr val="dk1"/>
              </a:buClr>
              <a:buSzPts val="2000"/>
            </a:pP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educativo, de tecnología, banca, turismo, marketing, </a:t>
            </a:r>
            <a:endParaRPr lang="es-MX" dirty="0"/>
          </a:p>
          <a:p>
            <a:pPr lvl="0">
              <a:buClr>
                <a:schemeClr val="dk1"/>
              </a:buClr>
              <a:buSzPts val="2000"/>
            </a:pP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publicidad, derecho e ingeniería civil.</a:t>
            </a:r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3.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Están buscando y leyendo hábitos de vida sana, principalmente </a:t>
            </a:r>
            <a:endParaRPr lang="es-MX" dirty="0"/>
          </a:p>
          <a:p>
            <a:pPr lvl="0">
              <a:buClr>
                <a:schemeClr val="dk1"/>
              </a:buClr>
              <a:buSzPts val="2000"/>
            </a:pP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alimentación saludable y deportes.</a:t>
            </a:r>
            <a:endParaRPr lang="es-MX" dirty="0"/>
          </a:p>
          <a:p>
            <a:pPr lvl="0">
              <a:buClr>
                <a:srgbClr val="FF0000"/>
              </a:buClr>
              <a:buSzPts val="2000"/>
            </a:pPr>
            <a:r>
              <a:rPr lang="es-MX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4. </a:t>
            </a: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Universidad, tecnología, cine y televisión, </a:t>
            </a:r>
            <a:endParaRPr lang="es-MX" dirty="0"/>
          </a:p>
          <a:p>
            <a:pPr lvl="0">
              <a:buClr>
                <a:schemeClr val="dk1"/>
              </a:buClr>
              <a:buSzPts val="2000"/>
            </a:pPr>
            <a:r>
              <a:rPr lang="es-MX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medios de comunicación y desarrollo empresarial.</a:t>
            </a:r>
            <a:endParaRPr lang="es-MX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5EEBC56-12EC-B541-AD25-F838CD783123}"/>
              </a:ext>
            </a:extLst>
          </p:cNvPr>
          <p:cNvSpPr txBox="1"/>
          <p:nvPr/>
        </p:nvSpPr>
        <p:spPr>
          <a:xfrm>
            <a:off x="448290" y="1354936"/>
            <a:ext cx="8367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s-CO" sz="2800" b="1" dirty="0">
                <a:solidFill>
                  <a:srgbClr val="0098D6"/>
                </a:solidFill>
                <a:ea typeface="Calibri"/>
                <a:cs typeface="Calibri"/>
                <a:sym typeface="Calibri"/>
              </a:rPr>
              <a:t>¿CUÁLES SON LAS TEMÁTICAS QUÉ MÁS LES INTERESA?</a:t>
            </a:r>
          </a:p>
          <a:p>
            <a:pPr lvl="0" algn="ctr">
              <a:buClr>
                <a:schemeClr val="dk1"/>
              </a:buClr>
              <a:buSzPts val="2000"/>
            </a:pPr>
            <a:endParaRPr lang="es-CO" sz="3200" b="1" dirty="0">
              <a:solidFill>
                <a:srgbClr val="0098D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0B0E07A3-694E-3D41-808A-797004A6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2" y="791883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0098D6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PÚBLICO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</a:t>
            </a:r>
          </a:p>
        </p:txBody>
      </p:sp>
      <p:sp>
        <p:nvSpPr>
          <p:cNvPr id="47" name="Triángulo 46">
            <a:extLst>
              <a:ext uri="{FF2B5EF4-FFF2-40B4-BE49-F238E27FC236}">
                <a16:creationId xmlns:a16="http://schemas.microsoft.com/office/drawing/2014/main" id="{B7E720CB-1298-FE43-B115-E241FEA7290A}"/>
              </a:ext>
            </a:extLst>
          </p:cNvPr>
          <p:cNvSpPr/>
          <p:nvPr/>
        </p:nvSpPr>
        <p:spPr>
          <a:xfrm rot="5400000">
            <a:off x="462707" y="918380"/>
            <a:ext cx="195395" cy="123789"/>
          </a:xfrm>
          <a:prstGeom prst="triangle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4" name="Triángulo 83">
            <a:extLst>
              <a:ext uri="{FF2B5EF4-FFF2-40B4-BE49-F238E27FC236}">
                <a16:creationId xmlns:a16="http://schemas.microsoft.com/office/drawing/2014/main" id="{836CE10B-CB6B-AC4A-8D7A-8DC3051AF626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5" name="Triángulo 84">
            <a:extLst>
              <a:ext uri="{FF2B5EF4-FFF2-40B4-BE49-F238E27FC236}">
                <a16:creationId xmlns:a16="http://schemas.microsoft.com/office/drawing/2014/main" id="{2F8130D4-8620-6042-9216-D22A36BA97BC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20288C33-8639-2D41-BC4F-7AEE96F64C91}"/>
              </a:ext>
            </a:extLst>
          </p:cNvPr>
          <p:cNvSpPr/>
          <p:nvPr/>
        </p:nvSpPr>
        <p:spPr>
          <a:xfrm>
            <a:off x="448290" y="208446"/>
            <a:ext cx="927100" cy="256767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5" name="CuadroTexto 94">
            <a:hlinkClick r:id="rId2" action="ppaction://hlinksldjump"/>
            <a:extLst>
              <a:ext uri="{FF2B5EF4-FFF2-40B4-BE49-F238E27FC236}">
                <a16:creationId xmlns:a16="http://schemas.microsoft.com/office/drawing/2014/main" id="{AB9E6B1B-13C0-B64B-83B6-BB6D3B1BB30A}"/>
              </a:ext>
            </a:extLst>
          </p:cNvPr>
          <p:cNvSpPr txBox="1"/>
          <p:nvPr/>
        </p:nvSpPr>
        <p:spPr>
          <a:xfrm>
            <a:off x="406616" y="236993"/>
            <a:ext cx="1010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99" name="Grupo 98">
            <a:extLst>
              <a:ext uri="{FF2B5EF4-FFF2-40B4-BE49-F238E27FC236}">
                <a16:creationId xmlns:a16="http://schemas.microsoft.com/office/drawing/2014/main" id="{C55FFE12-7926-D140-864E-C3CE4D47F89E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EAFC7679-6731-114B-8E0B-CB2B6DDDF0CF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5802BA94-2711-E840-BD3E-4714356CD2B2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7A60D1AF-26FF-6547-94EE-A5FC7359FD5C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03" name="Conector recto 102">
              <a:extLst>
                <a:ext uri="{FF2B5EF4-FFF2-40B4-BE49-F238E27FC236}">
                  <a16:creationId xmlns:a16="http://schemas.microsoft.com/office/drawing/2014/main" id="{19EA4E48-A816-E34D-B10E-89D3C3B63C32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>
              <a:extLst>
                <a:ext uri="{FF2B5EF4-FFF2-40B4-BE49-F238E27FC236}">
                  <a16:creationId xmlns:a16="http://schemas.microsoft.com/office/drawing/2014/main" id="{615D636A-FFB5-B042-BBBD-BFBB5EEC09D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35184852-AA68-CD42-96E0-8B11CA002C9C}"/>
              </a:ext>
            </a:extLst>
          </p:cNvPr>
          <p:cNvGrpSpPr/>
          <p:nvPr/>
        </p:nvGrpSpPr>
        <p:grpSpPr>
          <a:xfrm>
            <a:off x="1625187" y="225353"/>
            <a:ext cx="835317" cy="212536"/>
            <a:chOff x="3606492" y="180359"/>
            <a:chExt cx="835317" cy="212536"/>
          </a:xfrm>
        </p:grpSpPr>
        <p:cxnSp>
          <p:nvCxnSpPr>
            <p:cNvPr id="106" name="Conector recto 105">
              <a:extLst>
                <a:ext uri="{FF2B5EF4-FFF2-40B4-BE49-F238E27FC236}">
                  <a16:creationId xmlns:a16="http://schemas.microsoft.com/office/drawing/2014/main" id="{27236CBD-3A65-C543-8A39-C9E728C72572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106">
              <a:extLst>
                <a:ext uri="{FF2B5EF4-FFF2-40B4-BE49-F238E27FC236}">
                  <a16:creationId xmlns:a16="http://schemas.microsoft.com/office/drawing/2014/main" id="{6871862E-9F7E-D54C-89DE-5A30CED60ACA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41A028E4-A32B-4045-9C7E-5CBF3AFB38C8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2C0A0BC1-A24C-B243-BC73-AA56E092497A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110">
              <a:extLst>
                <a:ext uri="{FF2B5EF4-FFF2-40B4-BE49-F238E27FC236}">
                  <a16:creationId xmlns:a16="http://schemas.microsoft.com/office/drawing/2014/main" id="{A9925813-398A-0748-8B61-ED8AE9ACBD6A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riángulo 1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598237E-0E79-604B-854C-8C99600EF69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3" name="Triángulo 1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C5D24E-84CB-E247-A23B-F23EB993CD9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4" name="Imagen 113">
            <a:extLst>
              <a:ext uri="{FF2B5EF4-FFF2-40B4-BE49-F238E27FC236}">
                <a16:creationId xmlns:a16="http://schemas.microsoft.com/office/drawing/2014/main" id="{96E7A4F7-F627-1C41-BD0A-DD62F999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115" name="Grupo 114">
            <a:extLst>
              <a:ext uri="{FF2B5EF4-FFF2-40B4-BE49-F238E27FC236}">
                <a16:creationId xmlns:a16="http://schemas.microsoft.com/office/drawing/2014/main" id="{7F3A125A-C965-9B46-BD52-4A69A4EF03FD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116" name="Rectángulo 115">
              <a:extLst>
                <a:ext uri="{FF2B5EF4-FFF2-40B4-BE49-F238E27FC236}">
                  <a16:creationId xmlns:a16="http://schemas.microsoft.com/office/drawing/2014/main" id="{75E8F27A-1FA2-6747-A7A6-1DC9D0DCE25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7E07CAF5-E5F9-E74B-A5BA-98CE7DDB0FA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</a:t>
              </a:r>
            </a:p>
          </p:txBody>
        </p:sp>
      </p:grp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8A65E045-AAFF-1F4D-97F2-18BCD823B755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119" name="Rectángulo 118">
              <a:extLst>
                <a:ext uri="{FF2B5EF4-FFF2-40B4-BE49-F238E27FC236}">
                  <a16:creationId xmlns:a16="http://schemas.microsoft.com/office/drawing/2014/main" id="{B1EB8528-0B71-F34E-81EE-FAE9D5562363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FC49D8E1-F299-8C4F-ACFC-BD56F472F92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A67EE677-14FE-5345-BF9E-2D960024137D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921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13B3788C-205B-B349-A639-C550F04ABFAA}"/>
              </a:ext>
            </a:extLst>
          </p:cNvPr>
          <p:cNvSpPr/>
          <p:nvPr/>
        </p:nvSpPr>
        <p:spPr>
          <a:xfrm>
            <a:off x="3864501" y="1447396"/>
            <a:ext cx="4974411" cy="3206788"/>
          </a:xfrm>
          <a:prstGeom prst="round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6E93CAC-C6A6-234B-802F-C8C9899E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9" y="1194410"/>
            <a:ext cx="771566" cy="82667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75586EE-4F7C-DF44-AF1D-157C160F2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56" y="1927967"/>
            <a:ext cx="2703975" cy="1241621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B0C60D99-1C49-E14A-9504-9DE28B12E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2" y="791883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0098D6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GRUPOS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</a:t>
            </a:r>
          </a:p>
        </p:txBody>
      </p:sp>
      <p:sp>
        <p:nvSpPr>
          <p:cNvPr id="34" name="Triángulo 33">
            <a:extLst>
              <a:ext uri="{FF2B5EF4-FFF2-40B4-BE49-F238E27FC236}">
                <a16:creationId xmlns:a16="http://schemas.microsoft.com/office/drawing/2014/main" id="{39F307BE-5EC6-DE41-91F1-0FC20E99DE1F}"/>
              </a:ext>
            </a:extLst>
          </p:cNvPr>
          <p:cNvSpPr/>
          <p:nvPr/>
        </p:nvSpPr>
        <p:spPr>
          <a:xfrm rot="5400000">
            <a:off x="462707" y="918380"/>
            <a:ext cx="195395" cy="123789"/>
          </a:xfrm>
          <a:prstGeom prst="triangle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9CCA758-9C63-AF42-A0E1-6E54713CC311}"/>
              </a:ext>
            </a:extLst>
          </p:cNvPr>
          <p:cNvSpPr txBox="1"/>
          <p:nvPr/>
        </p:nvSpPr>
        <p:spPr>
          <a:xfrm>
            <a:off x="1056506" y="2077539"/>
            <a:ext cx="2807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ESTUDIANTES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162250D-22C2-A04F-B654-09C62782D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7" y="3967069"/>
            <a:ext cx="489771" cy="391817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791AE6C7-09C9-4B45-B775-71BAA6AFE317}"/>
              </a:ext>
            </a:extLst>
          </p:cNvPr>
          <p:cNvSpPr/>
          <p:nvPr/>
        </p:nvSpPr>
        <p:spPr>
          <a:xfrm>
            <a:off x="448290" y="208446"/>
            <a:ext cx="927100" cy="256767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CuadroTexto 65">
            <a:hlinkClick r:id="rId5" action="ppaction://hlinksldjump"/>
            <a:extLst>
              <a:ext uri="{FF2B5EF4-FFF2-40B4-BE49-F238E27FC236}">
                <a16:creationId xmlns:a16="http://schemas.microsoft.com/office/drawing/2014/main" id="{A63AD8A9-2B5C-3547-80F3-1D06BD34D677}"/>
              </a:ext>
            </a:extLst>
          </p:cNvPr>
          <p:cNvSpPr txBox="1"/>
          <p:nvPr/>
        </p:nvSpPr>
        <p:spPr>
          <a:xfrm>
            <a:off x="406616" y="236993"/>
            <a:ext cx="1010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3EEB87B3-C4A5-0D47-94D9-9F4562DF941D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C79D7C0A-D986-2648-A850-6CB2CB6F2BA4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0C8E959D-8565-924C-AFC8-C081B2C12B8A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88ABB5A3-4A44-E441-A903-D4FA4DA691DF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C185EE8D-7BCB-1F46-B755-A1204DBA2BDA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D8520E12-7A45-6249-B0BB-2D87CA0BC5F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CD9BCD8C-AF88-2D4D-9379-36CFBC66BE85}"/>
              </a:ext>
            </a:extLst>
          </p:cNvPr>
          <p:cNvGrpSpPr/>
          <p:nvPr/>
        </p:nvGrpSpPr>
        <p:grpSpPr>
          <a:xfrm>
            <a:off x="1625187" y="225353"/>
            <a:ext cx="835317" cy="212536"/>
            <a:chOff x="3606492" y="180359"/>
            <a:chExt cx="835317" cy="212536"/>
          </a:xfrm>
        </p:grpSpPr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40A1E296-94BF-BD40-9CA5-C09B6CD14D85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F018310B-EF7C-6843-BEB7-4220A059E52A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3F103DFC-32DD-1441-98C0-AA1DEB7C3BAE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CC0B0B8D-573F-764A-A46F-83121C1D29EA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3F91D781-107B-6943-B796-B46A5E1370E7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riángulo 8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33EA65E-53BD-504A-9C4D-26B6AD4B09F1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Triángulo 8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1CAE49-BC26-EC42-9855-15EABBF1F8C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69ABC399-5D0F-3940-B1F2-886399003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86" name="Grupo 85">
            <a:extLst>
              <a:ext uri="{FF2B5EF4-FFF2-40B4-BE49-F238E27FC236}">
                <a16:creationId xmlns:a16="http://schemas.microsoft.com/office/drawing/2014/main" id="{0B38F4D7-7D26-3542-A1E4-38B72CCCE70A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87" name="Rectángulo 86">
              <a:extLst>
                <a:ext uri="{FF2B5EF4-FFF2-40B4-BE49-F238E27FC236}">
                  <a16:creationId xmlns:a16="http://schemas.microsoft.com/office/drawing/2014/main" id="{7C3542D2-85C4-9A46-BA29-F27FB8E633FA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F23C710E-26B6-3E46-8CAF-F654ACAB2B45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3E26B7A3-1AB8-6F4F-8D47-30DB579C4A9F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1D9F8976-1602-AC46-AC1C-08B6CCA45B51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E0AD3725-7C24-BD43-9BE7-6E8BE0747AEF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92" name="Rectángulo 91">
            <a:extLst>
              <a:ext uri="{FF2B5EF4-FFF2-40B4-BE49-F238E27FC236}">
                <a16:creationId xmlns:a16="http://schemas.microsoft.com/office/drawing/2014/main" id="{2487D0A2-CF44-244B-BE1E-58AA5BCAF45D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00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Google Shape;148;p5">
            <a:extLst>
              <a:ext uri="{FF2B5EF4-FFF2-40B4-BE49-F238E27FC236}">
                <a16:creationId xmlns:a16="http://schemas.microsoft.com/office/drawing/2014/main" id="{B0B3D388-C5D2-AF44-991A-E3C864BEE9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5883" y="1842547"/>
            <a:ext cx="4780439" cy="253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3328FF3A-4A2A-3048-8D30-6BBE38D6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553" y="1239630"/>
            <a:ext cx="2102288" cy="96533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3D49C7BA-C5A8-FE48-83C7-C00B86BBD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1536" y="2898100"/>
            <a:ext cx="1748619" cy="96533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15972FD-96B6-6F43-993F-A32F1548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795" y="3206695"/>
            <a:ext cx="1748618" cy="965336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FBC3303-F0C5-A247-923D-06CDD11550DB}"/>
              </a:ext>
            </a:extLst>
          </p:cNvPr>
          <p:cNvSpPr txBox="1"/>
          <p:nvPr/>
        </p:nvSpPr>
        <p:spPr>
          <a:xfrm>
            <a:off x="2719742" y="1310256"/>
            <a:ext cx="280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SOÑADORES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854B2B50-1E21-9048-8F38-645DA1A27524}"/>
              </a:ext>
            </a:extLst>
          </p:cNvPr>
          <p:cNvSpPr txBox="1"/>
          <p:nvPr/>
        </p:nvSpPr>
        <p:spPr>
          <a:xfrm>
            <a:off x="319296" y="3037418"/>
            <a:ext cx="280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APASIONADOS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833C74A-C11E-C042-B108-86A468574326}"/>
              </a:ext>
            </a:extLst>
          </p:cNvPr>
          <p:cNvSpPr txBox="1"/>
          <p:nvPr/>
        </p:nvSpPr>
        <p:spPr>
          <a:xfrm>
            <a:off x="2148471" y="3375972"/>
            <a:ext cx="280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CRECIMIENTO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08DC80CD-C3A3-F049-BC2C-5F7225B16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6299" y="3967069"/>
            <a:ext cx="1652805" cy="846855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4351D74A-813D-B546-94F9-B40D37881652}"/>
              </a:ext>
            </a:extLst>
          </p:cNvPr>
          <p:cNvSpPr txBox="1"/>
          <p:nvPr/>
        </p:nvSpPr>
        <p:spPr>
          <a:xfrm>
            <a:off x="1482307" y="4086808"/>
            <a:ext cx="280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EXPERTOS</a:t>
            </a:r>
          </a:p>
        </p:txBody>
      </p:sp>
    </p:spTree>
    <p:extLst>
      <p:ext uri="{BB962C8B-B14F-4D97-AF65-F5344CB8AC3E}">
        <p14:creationId xmlns:p14="http://schemas.microsoft.com/office/powerpoint/2010/main" val="2076065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personas sentadas posando para una foto&#10;&#10;Descripción generada automáticamente">
            <a:extLst>
              <a:ext uri="{FF2B5EF4-FFF2-40B4-BE49-F238E27FC236}">
                <a16:creationId xmlns:a16="http://schemas.microsoft.com/office/drawing/2014/main" id="{897A644A-97B8-1E48-A0B7-A758157A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84" y="-15610"/>
            <a:ext cx="7715250" cy="5143500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32EB4848-8272-DA43-A051-BD94B2ED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220"/>
            <a:ext cx="9267290" cy="515911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965481B-7F2A-3749-9B48-DE8BB83B7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440" y="4106670"/>
            <a:ext cx="340258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defRPr/>
            </a:pPr>
            <a:r>
              <a:rPr lang="es-ES" altLang="es-CO" sz="28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ACCIONES</a:t>
            </a:r>
          </a:p>
        </p:txBody>
      </p:sp>
      <p:sp>
        <p:nvSpPr>
          <p:cNvPr id="5" name="Triángulo 4">
            <a:extLst>
              <a:ext uri="{FF2B5EF4-FFF2-40B4-BE49-F238E27FC236}">
                <a16:creationId xmlns:a16="http://schemas.microsoft.com/office/drawing/2014/main" id="{9054792B-3BAB-944D-9805-A59D5E78E368}"/>
              </a:ext>
            </a:extLst>
          </p:cNvPr>
          <p:cNvSpPr/>
          <p:nvPr/>
        </p:nvSpPr>
        <p:spPr>
          <a:xfrm rot="5400000">
            <a:off x="4717688" y="4257147"/>
            <a:ext cx="244564" cy="154940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riángulo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F8A1F3-8F0C-3347-A63F-ECF2619CCC84}"/>
              </a:ext>
            </a:extLst>
          </p:cNvPr>
          <p:cNvSpPr/>
          <p:nvPr/>
        </p:nvSpPr>
        <p:spPr>
          <a:xfrm rot="16200000">
            <a:off x="8570941" y="92467"/>
            <a:ext cx="190689" cy="16438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Triángulo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EDF969-BE87-A64D-9992-A7DC9537E0AE}"/>
              </a:ext>
            </a:extLst>
          </p:cNvPr>
          <p:cNvSpPr/>
          <p:nvPr/>
        </p:nvSpPr>
        <p:spPr>
          <a:xfrm rot="5400000">
            <a:off x="8856030" y="92467"/>
            <a:ext cx="190689" cy="16438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652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0736049-D514-B748-BDAB-10E667CFD5CA}"/>
              </a:ext>
            </a:extLst>
          </p:cNvPr>
          <p:cNvSpPr/>
          <p:nvPr/>
        </p:nvSpPr>
        <p:spPr>
          <a:xfrm>
            <a:off x="1604544" y="208446"/>
            <a:ext cx="927100" cy="256767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hlinkClick r:id="rId2" action="ppaction://hlinksldjump"/>
            <a:extLst>
              <a:ext uri="{FF2B5EF4-FFF2-40B4-BE49-F238E27FC236}">
                <a16:creationId xmlns:a16="http://schemas.microsoft.com/office/drawing/2014/main" id="{229E7F76-4F69-3149-A6AF-BEBFD002A405}"/>
              </a:ext>
            </a:extLst>
          </p:cNvPr>
          <p:cNvSpPr txBox="1"/>
          <p:nvPr/>
        </p:nvSpPr>
        <p:spPr>
          <a:xfrm>
            <a:off x="1568268" y="223899"/>
            <a:ext cx="1020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spc="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66DC776-43D1-2F48-A2B2-DBBE6CAF143B}"/>
              </a:ext>
            </a:extLst>
          </p:cNvPr>
          <p:cNvGrpSpPr/>
          <p:nvPr/>
        </p:nvGrpSpPr>
        <p:grpSpPr>
          <a:xfrm>
            <a:off x="3826314" y="211355"/>
            <a:ext cx="835317" cy="212536"/>
            <a:chOff x="3606492" y="180359"/>
            <a:chExt cx="835317" cy="212536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492F50A-D735-1B43-83C0-B48BD344525B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BCE0CF50-5C87-4D43-A63D-006FAA823554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25AD097-6AE8-D64B-8263-A6B3F813C23B}"/>
              </a:ext>
            </a:extLst>
          </p:cNvPr>
          <p:cNvGrpSpPr/>
          <p:nvPr/>
        </p:nvGrpSpPr>
        <p:grpSpPr>
          <a:xfrm>
            <a:off x="2726037" y="225354"/>
            <a:ext cx="835317" cy="212536"/>
            <a:chOff x="3606492" y="180359"/>
            <a:chExt cx="835317" cy="212536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5C88792-F400-7846-9F5A-EDE8A25C16A7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13789A-2F8C-814A-94C8-2B275E6E9DDB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A58685-CCA2-AA4E-A9D9-BE1408A4C14F}"/>
              </a:ext>
            </a:extLst>
          </p:cNvPr>
          <p:cNvGrpSpPr/>
          <p:nvPr/>
        </p:nvGrpSpPr>
        <p:grpSpPr>
          <a:xfrm>
            <a:off x="509241" y="225353"/>
            <a:ext cx="835317" cy="212536"/>
            <a:chOff x="3606492" y="180359"/>
            <a:chExt cx="835317" cy="21253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3FCF4CB-08D8-164F-960B-139567688F79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0FD0194-6C49-E147-B1C7-C9F594189EE3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013A56-70C2-1542-8421-4B92854BCF54}"/>
              </a:ext>
            </a:extLst>
          </p:cNvPr>
          <p:cNvGrpSpPr/>
          <p:nvPr/>
        </p:nvGrpSpPr>
        <p:grpSpPr>
          <a:xfrm>
            <a:off x="4908949" y="208079"/>
            <a:ext cx="835317" cy="212536"/>
            <a:chOff x="3606492" y="180359"/>
            <a:chExt cx="835317" cy="212536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07B078C-37BE-3B47-A444-EFFC298D485C}"/>
                </a:ext>
              </a:extLst>
            </p:cNvPr>
            <p:cNvCxnSpPr/>
            <p:nvPr/>
          </p:nvCxnSpPr>
          <p:spPr>
            <a:xfrm>
              <a:off x="3606492" y="180359"/>
              <a:ext cx="0" cy="212536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40FE1F3-3D54-8142-AB00-DC7765D267FC}"/>
                </a:ext>
              </a:extLst>
            </p:cNvPr>
            <p:cNvCxnSpPr/>
            <p:nvPr/>
          </p:nvCxnSpPr>
          <p:spPr>
            <a:xfrm>
              <a:off x="3606492" y="392895"/>
              <a:ext cx="835317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riángulo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90F653-3FEB-9C4F-8FFC-6553414094F8}"/>
              </a:ext>
            </a:extLst>
          </p:cNvPr>
          <p:cNvSpPr/>
          <p:nvPr/>
        </p:nvSpPr>
        <p:spPr>
          <a:xfrm rot="5400000" flipV="1">
            <a:off x="6605186" y="253129"/>
            <a:ext cx="187770" cy="118959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Triángulo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A5E656-06ED-2A4D-A9B4-C5B6404F42A6}"/>
              </a:ext>
            </a:extLst>
          </p:cNvPr>
          <p:cNvSpPr/>
          <p:nvPr/>
        </p:nvSpPr>
        <p:spPr>
          <a:xfrm rot="5400000">
            <a:off x="6926285" y="263367"/>
            <a:ext cx="201892" cy="11260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61CBC71A-C9C1-3F4F-B0A9-B388CCD4C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2" y="791883"/>
            <a:ext cx="4814416" cy="412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ES" altLang="es-CO" sz="2300" b="1" dirty="0">
                <a:solidFill>
                  <a:srgbClr val="9578D3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OBJETIVOS </a:t>
            </a:r>
            <a:r>
              <a:rPr lang="es-ES" altLang="es-CO" sz="2300" b="1" dirty="0">
                <a:solidFill>
                  <a:srgbClr val="FFC000"/>
                </a:solidFill>
                <a:latin typeface="Montserrat" pitchFamily="2" charset="77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CO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77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9B8C10EF-E148-7D4E-9B8C-CA12B3974983}"/>
              </a:ext>
            </a:extLst>
          </p:cNvPr>
          <p:cNvSpPr/>
          <p:nvPr/>
        </p:nvSpPr>
        <p:spPr>
          <a:xfrm rot="5400000">
            <a:off x="462707" y="918380"/>
            <a:ext cx="195395" cy="123789"/>
          </a:xfrm>
          <a:prstGeom prst="triangle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7030A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C3E4D8-07A3-CE48-8B1F-7A032C06D34D}"/>
              </a:ext>
            </a:extLst>
          </p:cNvPr>
          <p:cNvSpPr txBox="1"/>
          <p:nvPr/>
        </p:nvSpPr>
        <p:spPr>
          <a:xfrm>
            <a:off x="2670959" y="672304"/>
            <a:ext cx="2579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40"/>
              </a:spcBef>
              <a:buClr>
                <a:schemeClr val="dk1"/>
              </a:buClr>
              <a:buSzPts val="1200"/>
            </a:pPr>
            <a:r>
              <a:rPr lang="es-MX" sz="1000" b="1" dirty="0">
                <a:latin typeface="Arial"/>
                <a:ea typeface="Arial"/>
                <a:cs typeface="Arial"/>
                <a:sym typeface="Arial"/>
              </a:rPr>
              <a:t>Generar visibilidad a la asociación y ser reconocidos a nivel nacional de manera positiva.</a:t>
            </a:r>
            <a:endParaRPr lang="es-MX" sz="10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BD07697-4C23-A94C-951C-286CBEE9A538}"/>
              </a:ext>
            </a:extLst>
          </p:cNvPr>
          <p:cNvSpPr txBox="1"/>
          <p:nvPr/>
        </p:nvSpPr>
        <p:spPr>
          <a:xfrm>
            <a:off x="1248493" y="1345881"/>
            <a:ext cx="3615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ea typeface="Arial"/>
                <a:cs typeface="Arial"/>
                <a:sym typeface="Arial"/>
              </a:rPr>
              <a:t>Seleccionar esos eventos que tratan temas interesantes, coyunturales, educativos, prácticos, que sean tendencia y que generen un interés en la opinión pública.  </a:t>
            </a:r>
            <a:endParaRPr lang="es-MX" sz="1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CD8BD6-CDFA-6347-B4AC-8922479A8EEC}"/>
              </a:ext>
            </a:extLst>
          </p:cNvPr>
          <p:cNvSpPr txBox="1"/>
          <p:nvPr/>
        </p:nvSpPr>
        <p:spPr>
          <a:xfrm>
            <a:off x="655471" y="206528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AA510F-9564-9A40-93B9-BD1D73F1DC39}"/>
              </a:ext>
            </a:extLst>
          </p:cNvPr>
          <p:cNvSpPr txBox="1"/>
          <p:nvPr/>
        </p:nvSpPr>
        <p:spPr>
          <a:xfrm>
            <a:off x="636315" y="1398405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F3017B-67EC-644A-BC5F-FB01AEE75B73}"/>
              </a:ext>
            </a:extLst>
          </p:cNvPr>
          <p:cNvSpPr txBox="1"/>
          <p:nvPr/>
        </p:nvSpPr>
        <p:spPr>
          <a:xfrm>
            <a:off x="694648" y="2744520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12EEB3F-DC72-F746-A7E2-48C326895E62}"/>
              </a:ext>
            </a:extLst>
          </p:cNvPr>
          <p:cNvSpPr txBox="1"/>
          <p:nvPr/>
        </p:nvSpPr>
        <p:spPr>
          <a:xfrm>
            <a:off x="5792653" y="1048231"/>
            <a:ext cx="32770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KPIs:</a:t>
            </a:r>
          </a:p>
          <a:p>
            <a:pPr lvl="0"/>
            <a:r>
              <a:rPr lang="es-MX" sz="1400" b="1" dirty="0">
                <a:ea typeface="Calibri"/>
                <a:cs typeface="Calibri"/>
                <a:sym typeface="Calibri"/>
              </a:rPr>
              <a:t>VISIBILIDAD + RECONOCIMIENTO (alcance e influencia)</a:t>
            </a:r>
          </a:p>
          <a:p>
            <a:pPr lvl="0"/>
            <a:endParaRPr lang="es-MX" sz="1400" dirty="0">
              <a:ea typeface="Calibri"/>
              <a:cs typeface="Calibri"/>
              <a:sym typeface="Calibri"/>
            </a:endParaRP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#Menciones de Uniandinos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%Sentimiento Positivo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Tasas de Interacción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Tráfico de las entradas orgánico (SEO)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Tasa de registros en eventos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Alcance de los contenidos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Penetración de los contenidos (%Audiencia total alcanzada)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Tendencias en Redes</a:t>
            </a:r>
          </a:p>
          <a:p>
            <a:pPr marL="457200" lvl="0" indent="-317500">
              <a:buSzPts val="1400"/>
              <a:buFont typeface="Calibri"/>
              <a:buChar char="●"/>
            </a:pPr>
            <a:r>
              <a:rPr lang="es-MX" sz="1400" i="1" dirty="0">
                <a:ea typeface="Calibri"/>
                <a:cs typeface="Calibri"/>
                <a:sym typeface="Calibri"/>
              </a:rPr>
              <a:t>Medios reconocidos compartiendo (Link Building)</a:t>
            </a:r>
          </a:p>
        </p:txBody>
      </p:sp>
      <p:sp>
        <p:nvSpPr>
          <p:cNvPr id="31" name="Google Shape;1098;p62">
            <a:extLst>
              <a:ext uri="{FF2B5EF4-FFF2-40B4-BE49-F238E27FC236}">
                <a16:creationId xmlns:a16="http://schemas.microsoft.com/office/drawing/2014/main" id="{A79FB54D-81C7-D942-9D81-37821501BA61}"/>
              </a:ext>
            </a:extLst>
          </p:cNvPr>
          <p:cNvSpPr/>
          <p:nvPr/>
        </p:nvSpPr>
        <p:spPr>
          <a:xfrm>
            <a:off x="380008" y="2036268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8;p62">
            <a:extLst>
              <a:ext uri="{FF2B5EF4-FFF2-40B4-BE49-F238E27FC236}">
                <a16:creationId xmlns:a16="http://schemas.microsoft.com/office/drawing/2014/main" id="{8678F438-EE27-7D4C-A127-6439A93E7A20}"/>
              </a:ext>
            </a:extLst>
          </p:cNvPr>
          <p:cNvSpPr/>
          <p:nvPr/>
        </p:nvSpPr>
        <p:spPr>
          <a:xfrm>
            <a:off x="371010" y="3288812"/>
            <a:ext cx="435069" cy="317135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76A25B8-B6EC-CB48-B948-69295927B985}"/>
              </a:ext>
            </a:extLst>
          </p:cNvPr>
          <p:cNvGrpSpPr/>
          <p:nvPr/>
        </p:nvGrpSpPr>
        <p:grpSpPr>
          <a:xfrm>
            <a:off x="265686" y="2401499"/>
            <a:ext cx="664440" cy="663050"/>
            <a:chOff x="3541011" y="1508594"/>
            <a:chExt cx="350167" cy="349434"/>
          </a:xfrm>
        </p:grpSpPr>
        <p:sp>
          <p:nvSpPr>
            <p:cNvPr id="34" name="Google Shape;9954;p70">
              <a:extLst>
                <a:ext uri="{FF2B5EF4-FFF2-40B4-BE49-F238E27FC236}">
                  <a16:creationId xmlns:a16="http://schemas.microsoft.com/office/drawing/2014/main" id="{E4F1FFF4-34CC-0349-B3C0-C876AEA77304}"/>
                </a:ext>
              </a:extLst>
            </p:cNvPr>
            <p:cNvSpPr/>
            <p:nvPr/>
          </p:nvSpPr>
          <p:spPr>
            <a:xfrm>
              <a:off x="3600879" y="1568270"/>
              <a:ext cx="230049" cy="289758"/>
            </a:xfrm>
            <a:custGeom>
              <a:avLst/>
              <a:gdLst/>
              <a:ahLst/>
              <a:cxnLst/>
              <a:rect l="l" t="t" r="r" b="b"/>
              <a:pathLst>
                <a:path w="7228" h="9104" extrusionOk="0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955;p70">
              <a:extLst>
                <a:ext uri="{FF2B5EF4-FFF2-40B4-BE49-F238E27FC236}">
                  <a16:creationId xmlns:a16="http://schemas.microsoft.com/office/drawing/2014/main" id="{6F41FD3F-49F6-E548-8E94-345FE96E38E5}"/>
                </a:ext>
              </a:extLst>
            </p:cNvPr>
            <p:cNvSpPr/>
            <p:nvPr/>
          </p:nvSpPr>
          <p:spPr>
            <a:xfrm>
              <a:off x="3541011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6;p70">
              <a:extLst>
                <a:ext uri="{FF2B5EF4-FFF2-40B4-BE49-F238E27FC236}">
                  <a16:creationId xmlns:a16="http://schemas.microsoft.com/office/drawing/2014/main" id="{77AFD933-2F81-0C4B-A4AE-F88DDE846FBB}"/>
                </a:ext>
              </a:extLst>
            </p:cNvPr>
            <p:cNvSpPr/>
            <p:nvPr/>
          </p:nvSpPr>
          <p:spPr>
            <a:xfrm>
              <a:off x="3842259" y="1677980"/>
              <a:ext cx="48919" cy="10630"/>
            </a:xfrm>
            <a:custGeom>
              <a:avLst/>
              <a:gdLst/>
              <a:ahLst/>
              <a:cxnLst/>
              <a:rect l="l" t="t" r="r" b="b"/>
              <a:pathLst>
                <a:path w="1537" h="334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7;p70">
              <a:extLst>
                <a:ext uri="{FF2B5EF4-FFF2-40B4-BE49-F238E27FC236}">
                  <a16:creationId xmlns:a16="http://schemas.microsoft.com/office/drawing/2014/main" id="{A61A0D84-322A-544C-85F9-568A50EBF6AF}"/>
                </a:ext>
              </a:extLst>
            </p:cNvPr>
            <p:cNvSpPr/>
            <p:nvPr/>
          </p:nvSpPr>
          <p:spPr>
            <a:xfrm>
              <a:off x="3711161" y="1508594"/>
              <a:ext cx="10248" cy="48537"/>
            </a:xfrm>
            <a:custGeom>
              <a:avLst/>
              <a:gdLst/>
              <a:ahLst/>
              <a:cxnLst/>
              <a:rect l="l" t="t" r="r" b="b"/>
              <a:pathLst>
                <a:path w="322" h="1525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58;p70">
              <a:extLst>
                <a:ext uri="{FF2B5EF4-FFF2-40B4-BE49-F238E27FC236}">
                  <a16:creationId xmlns:a16="http://schemas.microsoft.com/office/drawing/2014/main" id="{377084AC-4246-874B-A330-74F525211D5E}"/>
                </a:ext>
              </a:extLst>
            </p:cNvPr>
            <p:cNvSpPr/>
            <p:nvPr/>
          </p:nvSpPr>
          <p:spPr>
            <a:xfrm>
              <a:off x="3633470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59;p70">
              <a:extLst>
                <a:ext uri="{FF2B5EF4-FFF2-40B4-BE49-F238E27FC236}">
                  <a16:creationId xmlns:a16="http://schemas.microsoft.com/office/drawing/2014/main" id="{11BFE4DA-1F9E-664C-B74D-7C341CB3ACC4}"/>
                </a:ext>
              </a:extLst>
            </p:cNvPr>
            <p:cNvSpPr/>
            <p:nvPr/>
          </p:nvSpPr>
          <p:spPr>
            <a:xfrm>
              <a:off x="3775962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60;p70">
              <a:extLst>
                <a:ext uri="{FF2B5EF4-FFF2-40B4-BE49-F238E27FC236}">
                  <a16:creationId xmlns:a16="http://schemas.microsoft.com/office/drawing/2014/main" id="{E44C5000-BC91-1646-BD32-568D40046890}"/>
                </a:ext>
              </a:extLst>
            </p:cNvPr>
            <p:cNvSpPr/>
            <p:nvPr/>
          </p:nvSpPr>
          <p:spPr>
            <a:xfrm>
              <a:off x="3577390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1;p70">
              <a:extLst>
                <a:ext uri="{FF2B5EF4-FFF2-40B4-BE49-F238E27FC236}">
                  <a16:creationId xmlns:a16="http://schemas.microsoft.com/office/drawing/2014/main" id="{A0320A31-64C0-2049-A215-521A7AAFFD86}"/>
                </a:ext>
              </a:extLst>
            </p:cNvPr>
            <p:cNvSpPr/>
            <p:nvPr/>
          </p:nvSpPr>
          <p:spPr>
            <a:xfrm>
              <a:off x="3823703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62;p70">
              <a:extLst>
                <a:ext uri="{FF2B5EF4-FFF2-40B4-BE49-F238E27FC236}">
                  <a16:creationId xmlns:a16="http://schemas.microsoft.com/office/drawing/2014/main" id="{9FF4C91C-868C-934A-835C-C22917ECE7D4}"/>
                </a:ext>
              </a:extLst>
            </p:cNvPr>
            <p:cNvSpPr/>
            <p:nvPr/>
          </p:nvSpPr>
          <p:spPr>
            <a:xfrm>
              <a:off x="3775962" y="1792018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63;p70">
              <a:extLst>
                <a:ext uri="{FF2B5EF4-FFF2-40B4-BE49-F238E27FC236}">
                  <a16:creationId xmlns:a16="http://schemas.microsoft.com/office/drawing/2014/main" id="{25C9933A-A373-5240-8388-5B1FC2D91552}"/>
                </a:ext>
              </a:extLst>
            </p:cNvPr>
            <p:cNvSpPr/>
            <p:nvPr/>
          </p:nvSpPr>
          <p:spPr>
            <a:xfrm>
              <a:off x="3633470" y="1545195"/>
              <a:ext cx="22757" cy="28995"/>
            </a:xfrm>
            <a:custGeom>
              <a:avLst/>
              <a:gdLst/>
              <a:ahLst/>
              <a:cxnLst/>
              <a:rect l="l" t="t" r="r" b="b"/>
              <a:pathLst>
                <a:path w="715" h="911" extrusionOk="0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64;p70">
              <a:extLst>
                <a:ext uri="{FF2B5EF4-FFF2-40B4-BE49-F238E27FC236}">
                  <a16:creationId xmlns:a16="http://schemas.microsoft.com/office/drawing/2014/main" id="{7A29BEB0-A65E-2B4D-ADC9-97E2AE75FE9F}"/>
                </a:ext>
              </a:extLst>
            </p:cNvPr>
            <p:cNvSpPr/>
            <p:nvPr/>
          </p:nvSpPr>
          <p:spPr>
            <a:xfrm>
              <a:off x="3823703" y="160149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65;p70">
              <a:extLst>
                <a:ext uri="{FF2B5EF4-FFF2-40B4-BE49-F238E27FC236}">
                  <a16:creationId xmlns:a16="http://schemas.microsoft.com/office/drawing/2014/main" id="{6B98EA27-8543-684F-B0D1-CF754C6D73B2}"/>
                </a:ext>
              </a:extLst>
            </p:cNvPr>
            <p:cNvSpPr/>
            <p:nvPr/>
          </p:nvSpPr>
          <p:spPr>
            <a:xfrm>
              <a:off x="3577390" y="1743608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66;p70">
              <a:extLst>
                <a:ext uri="{FF2B5EF4-FFF2-40B4-BE49-F238E27FC236}">
                  <a16:creationId xmlns:a16="http://schemas.microsoft.com/office/drawing/2014/main" id="{1A440F34-5B90-BA41-A8F7-4ACB14134028}"/>
                </a:ext>
              </a:extLst>
            </p:cNvPr>
            <p:cNvSpPr/>
            <p:nvPr/>
          </p:nvSpPr>
          <p:spPr>
            <a:xfrm>
              <a:off x="3732358" y="1593032"/>
              <a:ext cx="71294" cy="62255"/>
            </a:xfrm>
            <a:custGeom>
              <a:avLst/>
              <a:gdLst/>
              <a:ahLst/>
              <a:cxnLst/>
              <a:rect l="l" t="t" r="r" b="b"/>
              <a:pathLst>
                <a:path w="2240" h="1956" extrusionOk="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767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69DD772-9CFD-3C4F-8218-EFF05CB80C9B}"/>
              </a:ext>
            </a:extLst>
          </p:cNvPr>
          <p:cNvGrpSpPr/>
          <p:nvPr/>
        </p:nvGrpSpPr>
        <p:grpSpPr>
          <a:xfrm>
            <a:off x="350775" y="1314094"/>
            <a:ext cx="570277" cy="561394"/>
            <a:chOff x="457515" y="2033486"/>
            <a:chExt cx="1030485" cy="1014434"/>
          </a:xfrm>
        </p:grpSpPr>
        <p:sp>
          <p:nvSpPr>
            <p:cNvPr id="48" name="Google Shape;10532;p70">
              <a:extLst>
                <a:ext uri="{FF2B5EF4-FFF2-40B4-BE49-F238E27FC236}">
                  <a16:creationId xmlns:a16="http://schemas.microsoft.com/office/drawing/2014/main" id="{F795F2C8-CDFD-E841-AA6C-91581EBD05E8}"/>
                </a:ext>
              </a:extLst>
            </p:cNvPr>
            <p:cNvSpPr/>
            <p:nvPr/>
          </p:nvSpPr>
          <p:spPr>
            <a:xfrm>
              <a:off x="589757" y="2808357"/>
              <a:ext cx="83339" cy="79512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533;p70">
              <a:extLst>
                <a:ext uri="{FF2B5EF4-FFF2-40B4-BE49-F238E27FC236}">
                  <a16:creationId xmlns:a16="http://schemas.microsoft.com/office/drawing/2014/main" id="{8100458F-DA91-2E4D-9186-76ED7F0D6C44}"/>
                </a:ext>
              </a:extLst>
            </p:cNvPr>
            <p:cNvSpPr/>
            <p:nvPr/>
          </p:nvSpPr>
          <p:spPr>
            <a:xfrm>
              <a:off x="688586" y="2907281"/>
              <a:ext cx="81192" cy="79512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534;p70">
              <a:extLst>
                <a:ext uri="{FF2B5EF4-FFF2-40B4-BE49-F238E27FC236}">
                  <a16:creationId xmlns:a16="http://schemas.microsoft.com/office/drawing/2014/main" id="{88F8A871-E79B-164D-8A8E-9D91EB641050}"/>
                </a:ext>
              </a:extLst>
            </p:cNvPr>
            <p:cNvSpPr/>
            <p:nvPr/>
          </p:nvSpPr>
          <p:spPr>
            <a:xfrm>
              <a:off x="639686" y="2858381"/>
              <a:ext cx="82312" cy="79512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535;p70">
              <a:extLst>
                <a:ext uri="{FF2B5EF4-FFF2-40B4-BE49-F238E27FC236}">
                  <a16:creationId xmlns:a16="http://schemas.microsoft.com/office/drawing/2014/main" id="{7F7A78A0-B2E3-2F42-946F-CD7AEDD9235E}"/>
                </a:ext>
              </a:extLst>
            </p:cNvPr>
            <p:cNvSpPr/>
            <p:nvPr/>
          </p:nvSpPr>
          <p:spPr>
            <a:xfrm>
              <a:off x="457515" y="2033486"/>
              <a:ext cx="1030485" cy="1014434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536;p70">
              <a:extLst>
                <a:ext uri="{FF2B5EF4-FFF2-40B4-BE49-F238E27FC236}">
                  <a16:creationId xmlns:a16="http://schemas.microsoft.com/office/drawing/2014/main" id="{C0BF46C8-7ADE-AB4C-BBA2-B09528EF52D6}"/>
                </a:ext>
              </a:extLst>
            </p:cNvPr>
            <p:cNvSpPr/>
            <p:nvPr/>
          </p:nvSpPr>
          <p:spPr>
            <a:xfrm>
              <a:off x="1036405" y="2269597"/>
              <a:ext cx="252350" cy="191874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074CC9-9E8A-554E-B627-A6BC81C69BA2}"/>
              </a:ext>
            </a:extLst>
          </p:cNvPr>
          <p:cNvGrpSpPr/>
          <p:nvPr/>
        </p:nvGrpSpPr>
        <p:grpSpPr>
          <a:xfrm>
            <a:off x="308762" y="3703795"/>
            <a:ext cx="600159" cy="600214"/>
            <a:chOff x="1308631" y="1507830"/>
            <a:chExt cx="350166" cy="350198"/>
          </a:xfrm>
        </p:grpSpPr>
        <p:sp>
          <p:nvSpPr>
            <p:cNvPr id="54" name="Google Shape;9992;p70">
              <a:extLst>
                <a:ext uri="{FF2B5EF4-FFF2-40B4-BE49-F238E27FC236}">
                  <a16:creationId xmlns:a16="http://schemas.microsoft.com/office/drawing/2014/main" id="{0B4F7112-DFD7-7042-9492-355B09DD100C}"/>
                </a:ext>
              </a:extLst>
            </p:cNvPr>
            <p:cNvSpPr/>
            <p:nvPr/>
          </p:nvSpPr>
          <p:spPr>
            <a:xfrm>
              <a:off x="1308631" y="1507830"/>
              <a:ext cx="350166" cy="350198"/>
            </a:xfrm>
            <a:custGeom>
              <a:avLst/>
              <a:gdLst/>
              <a:ahLst/>
              <a:cxnLst/>
              <a:rect l="l" t="t" r="r" b="b"/>
              <a:pathLst>
                <a:path w="11002" h="11003" extrusionOk="0">
                  <a:moveTo>
                    <a:pt x="6192" y="310"/>
                  </a:moveTo>
                  <a:cubicBezTo>
                    <a:pt x="6192" y="310"/>
                    <a:pt x="6204" y="310"/>
                    <a:pt x="6204" y="334"/>
                  </a:cubicBezTo>
                  <a:lnTo>
                    <a:pt x="6204" y="787"/>
                  </a:lnTo>
                  <a:cubicBezTo>
                    <a:pt x="6204" y="953"/>
                    <a:pt x="6311" y="1084"/>
                    <a:pt x="6477" y="1120"/>
                  </a:cubicBezTo>
                  <a:cubicBezTo>
                    <a:pt x="6989" y="1239"/>
                    <a:pt x="7489" y="1429"/>
                    <a:pt x="7930" y="1715"/>
                  </a:cubicBezTo>
                  <a:cubicBezTo>
                    <a:pt x="7986" y="1751"/>
                    <a:pt x="8048" y="1769"/>
                    <a:pt x="8110" y="1769"/>
                  </a:cubicBezTo>
                  <a:cubicBezTo>
                    <a:pt x="8194" y="1769"/>
                    <a:pt x="8278" y="1736"/>
                    <a:pt x="8347" y="1668"/>
                  </a:cubicBezTo>
                  <a:lnTo>
                    <a:pt x="8680" y="1346"/>
                  </a:lnTo>
                  <a:lnTo>
                    <a:pt x="8692" y="1346"/>
                  </a:lnTo>
                  <a:lnTo>
                    <a:pt x="9656" y="2311"/>
                  </a:lnTo>
                  <a:lnTo>
                    <a:pt x="9656" y="2322"/>
                  </a:lnTo>
                  <a:lnTo>
                    <a:pt x="9335" y="2656"/>
                  </a:lnTo>
                  <a:cubicBezTo>
                    <a:pt x="9228" y="2751"/>
                    <a:pt x="9192" y="2930"/>
                    <a:pt x="9287" y="3073"/>
                  </a:cubicBezTo>
                  <a:cubicBezTo>
                    <a:pt x="9573" y="3513"/>
                    <a:pt x="9775" y="4001"/>
                    <a:pt x="9883" y="4525"/>
                  </a:cubicBezTo>
                  <a:cubicBezTo>
                    <a:pt x="9906" y="4680"/>
                    <a:pt x="10049" y="4799"/>
                    <a:pt x="10204" y="4799"/>
                  </a:cubicBezTo>
                  <a:lnTo>
                    <a:pt x="10668" y="4799"/>
                  </a:lnTo>
                  <a:cubicBezTo>
                    <a:pt x="10668" y="4799"/>
                    <a:pt x="10680" y="4799"/>
                    <a:pt x="10680" y="4811"/>
                  </a:cubicBezTo>
                  <a:lnTo>
                    <a:pt x="10657" y="6216"/>
                  </a:lnTo>
                  <a:lnTo>
                    <a:pt x="10192" y="6216"/>
                  </a:lnTo>
                  <a:cubicBezTo>
                    <a:pt x="10026" y="6216"/>
                    <a:pt x="9895" y="6311"/>
                    <a:pt x="9871" y="6478"/>
                  </a:cubicBezTo>
                  <a:cubicBezTo>
                    <a:pt x="9752" y="7002"/>
                    <a:pt x="9549" y="7490"/>
                    <a:pt x="9275" y="7942"/>
                  </a:cubicBezTo>
                  <a:cubicBezTo>
                    <a:pt x="9180" y="8073"/>
                    <a:pt x="9192" y="8240"/>
                    <a:pt x="9311" y="8359"/>
                  </a:cubicBezTo>
                  <a:lnTo>
                    <a:pt x="9645" y="8680"/>
                  </a:lnTo>
                  <a:lnTo>
                    <a:pt x="9645" y="8692"/>
                  </a:lnTo>
                  <a:lnTo>
                    <a:pt x="8680" y="9669"/>
                  </a:lnTo>
                  <a:lnTo>
                    <a:pt x="8656" y="9669"/>
                  </a:lnTo>
                  <a:lnTo>
                    <a:pt x="8335" y="9335"/>
                  </a:lnTo>
                  <a:cubicBezTo>
                    <a:pt x="8271" y="9272"/>
                    <a:pt x="8183" y="9237"/>
                    <a:pt x="8094" y="9237"/>
                  </a:cubicBezTo>
                  <a:cubicBezTo>
                    <a:pt x="8033" y="9237"/>
                    <a:pt x="7971" y="9254"/>
                    <a:pt x="7918" y="9288"/>
                  </a:cubicBezTo>
                  <a:cubicBezTo>
                    <a:pt x="7466" y="9573"/>
                    <a:pt x="6978" y="9788"/>
                    <a:pt x="6454" y="9883"/>
                  </a:cubicBezTo>
                  <a:cubicBezTo>
                    <a:pt x="6311" y="9919"/>
                    <a:pt x="6192" y="10050"/>
                    <a:pt x="6192" y="10216"/>
                  </a:cubicBezTo>
                  <a:lnTo>
                    <a:pt x="6192" y="10681"/>
                  </a:lnTo>
                  <a:cubicBezTo>
                    <a:pt x="6192" y="10681"/>
                    <a:pt x="6192" y="10693"/>
                    <a:pt x="6168" y="10693"/>
                  </a:cubicBezTo>
                  <a:lnTo>
                    <a:pt x="4811" y="10693"/>
                  </a:lnTo>
                  <a:cubicBezTo>
                    <a:pt x="4811" y="10693"/>
                    <a:pt x="4787" y="10693"/>
                    <a:pt x="4787" y="10681"/>
                  </a:cubicBezTo>
                  <a:lnTo>
                    <a:pt x="4787" y="10216"/>
                  </a:lnTo>
                  <a:cubicBezTo>
                    <a:pt x="4787" y="10050"/>
                    <a:pt x="4692" y="9919"/>
                    <a:pt x="4525" y="9883"/>
                  </a:cubicBezTo>
                  <a:cubicBezTo>
                    <a:pt x="4001" y="9764"/>
                    <a:pt x="3513" y="9573"/>
                    <a:pt x="3060" y="9288"/>
                  </a:cubicBezTo>
                  <a:cubicBezTo>
                    <a:pt x="3001" y="9264"/>
                    <a:pt x="2941" y="9228"/>
                    <a:pt x="2882" y="9228"/>
                  </a:cubicBezTo>
                  <a:cubicBezTo>
                    <a:pt x="2798" y="9228"/>
                    <a:pt x="2715" y="9264"/>
                    <a:pt x="2644" y="9335"/>
                  </a:cubicBezTo>
                  <a:lnTo>
                    <a:pt x="2322" y="9669"/>
                  </a:lnTo>
                  <a:lnTo>
                    <a:pt x="2298" y="9669"/>
                  </a:lnTo>
                  <a:lnTo>
                    <a:pt x="1334" y="8692"/>
                  </a:lnTo>
                  <a:lnTo>
                    <a:pt x="1334" y="8680"/>
                  </a:lnTo>
                  <a:lnTo>
                    <a:pt x="1667" y="8359"/>
                  </a:lnTo>
                  <a:cubicBezTo>
                    <a:pt x="1763" y="8252"/>
                    <a:pt x="1798" y="8073"/>
                    <a:pt x="1703" y="7942"/>
                  </a:cubicBezTo>
                  <a:cubicBezTo>
                    <a:pt x="1429" y="7490"/>
                    <a:pt x="1215" y="7002"/>
                    <a:pt x="1108" y="6478"/>
                  </a:cubicBezTo>
                  <a:cubicBezTo>
                    <a:pt x="1084" y="6335"/>
                    <a:pt x="953" y="6216"/>
                    <a:pt x="786" y="6216"/>
                  </a:cubicBezTo>
                  <a:lnTo>
                    <a:pt x="322" y="6216"/>
                  </a:lnTo>
                  <a:cubicBezTo>
                    <a:pt x="322" y="6216"/>
                    <a:pt x="310" y="6216"/>
                    <a:pt x="310" y="6192"/>
                  </a:cubicBezTo>
                  <a:lnTo>
                    <a:pt x="310" y="4811"/>
                  </a:lnTo>
                  <a:cubicBezTo>
                    <a:pt x="310" y="4811"/>
                    <a:pt x="310" y="4799"/>
                    <a:pt x="322" y="4799"/>
                  </a:cubicBezTo>
                  <a:lnTo>
                    <a:pt x="786" y="4799"/>
                  </a:lnTo>
                  <a:cubicBezTo>
                    <a:pt x="953" y="4799"/>
                    <a:pt x="1084" y="4692"/>
                    <a:pt x="1108" y="4525"/>
                  </a:cubicBezTo>
                  <a:cubicBezTo>
                    <a:pt x="1227" y="4001"/>
                    <a:pt x="1429" y="3513"/>
                    <a:pt x="1703" y="3073"/>
                  </a:cubicBezTo>
                  <a:cubicBezTo>
                    <a:pt x="1798" y="2930"/>
                    <a:pt x="1786" y="2775"/>
                    <a:pt x="1667" y="2656"/>
                  </a:cubicBezTo>
                  <a:lnTo>
                    <a:pt x="1334" y="2322"/>
                  </a:lnTo>
                  <a:lnTo>
                    <a:pt x="1334" y="2311"/>
                  </a:lnTo>
                  <a:lnTo>
                    <a:pt x="2298" y="1346"/>
                  </a:lnTo>
                  <a:lnTo>
                    <a:pt x="2322" y="1346"/>
                  </a:lnTo>
                  <a:lnTo>
                    <a:pt x="2644" y="1668"/>
                  </a:lnTo>
                  <a:cubicBezTo>
                    <a:pt x="2707" y="1731"/>
                    <a:pt x="2796" y="1765"/>
                    <a:pt x="2885" y="1765"/>
                  </a:cubicBezTo>
                  <a:cubicBezTo>
                    <a:pt x="2946" y="1765"/>
                    <a:pt x="3007" y="1749"/>
                    <a:pt x="3060" y="1715"/>
                  </a:cubicBezTo>
                  <a:cubicBezTo>
                    <a:pt x="3513" y="1429"/>
                    <a:pt x="4001" y="1227"/>
                    <a:pt x="4525" y="1120"/>
                  </a:cubicBezTo>
                  <a:cubicBezTo>
                    <a:pt x="4668" y="1084"/>
                    <a:pt x="4787" y="953"/>
                    <a:pt x="4787" y="787"/>
                  </a:cubicBezTo>
                  <a:lnTo>
                    <a:pt x="4787" y="334"/>
                  </a:lnTo>
                  <a:cubicBezTo>
                    <a:pt x="4787" y="334"/>
                    <a:pt x="4787" y="310"/>
                    <a:pt x="4811" y="310"/>
                  </a:cubicBezTo>
                  <a:close/>
                  <a:moveTo>
                    <a:pt x="4811" y="1"/>
                  </a:moveTo>
                  <a:cubicBezTo>
                    <a:pt x="4632" y="1"/>
                    <a:pt x="4477" y="156"/>
                    <a:pt x="4477" y="334"/>
                  </a:cubicBezTo>
                  <a:lnTo>
                    <a:pt x="4477" y="798"/>
                  </a:lnTo>
                  <a:cubicBezTo>
                    <a:pt x="4477" y="798"/>
                    <a:pt x="4477" y="810"/>
                    <a:pt x="4465" y="810"/>
                  </a:cubicBezTo>
                  <a:cubicBezTo>
                    <a:pt x="3918" y="929"/>
                    <a:pt x="3370" y="1156"/>
                    <a:pt x="2906" y="1453"/>
                  </a:cubicBezTo>
                  <a:lnTo>
                    <a:pt x="2882" y="1453"/>
                  </a:lnTo>
                  <a:lnTo>
                    <a:pt x="2560" y="1120"/>
                  </a:lnTo>
                  <a:cubicBezTo>
                    <a:pt x="2495" y="1054"/>
                    <a:pt x="2408" y="1022"/>
                    <a:pt x="2322" y="1022"/>
                  </a:cubicBezTo>
                  <a:cubicBezTo>
                    <a:pt x="2236" y="1022"/>
                    <a:pt x="2150" y="1054"/>
                    <a:pt x="2084" y="1120"/>
                  </a:cubicBezTo>
                  <a:lnTo>
                    <a:pt x="1120" y="2084"/>
                  </a:lnTo>
                  <a:cubicBezTo>
                    <a:pt x="977" y="2215"/>
                    <a:pt x="977" y="2430"/>
                    <a:pt x="1120" y="2561"/>
                  </a:cubicBezTo>
                  <a:lnTo>
                    <a:pt x="1441" y="2894"/>
                  </a:lnTo>
                  <a:lnTo>
                    <a:pt x="1441" y="2906"/>
                  </a:lnTo>
                  <a:cubicBezTo>
                    <a:pt x="1132" y="3382"/>
                    <a:pt x="917" y="3906"/>
                    <a:pt x="798" y="4466"/>
                  </a:cubicBezTo>
                  <a:cubicBezTo>
                    <a:pt x="798" y="4466"/>
                    <a:pt x="798" y="4489"/>
                    <a:pt x="786" y="4489"/>
                  </a:cubicBezTo>
                  <a:lnTo>
                    <a:pt x="322" y="4489"/>
                  </a:lnTo>
                  <a:cubicBezTo>
                    <a:pt x="143" y="4489"/>
                    <a:pt x="0" y="4632"/>
                    <a:pt x="0" y="4811"/>
                  </a:cubicBezTo>
                  <a:lnTo>
                    <a:pt x="0" y="6192"/>
                  </a:lnTo>
                  <a:cubicBezTo>
                    <a:pt x="0" y="6371"/>
                    <a:pt x="143" y="6525"/>
                    <a:pt x="322" y="6525"/>
                  </a:cubicBezTo>
                  <a:lnTo>
                    <a:pt x="786" y="6525"/>
                  </a:lnTo>
                  <a:cubicBezTo>
                    <a:pt x="786" y="6525"/>
                    <a:pt x="798" y="6525"/>
                    <a:pt x="798" y="6537"/>
                  </a:cubicBezTo>
                  <a:cubicBezTo>
                    <a:pt x="917" y="7085"/>
                    <a:pt x="1143" y="7621"/>
                    <a:pt x="1441" y="8097"/>
                  </a:cubicBezTo>
                  <a:lnTo>
                    <a:pt x="1441" y="8121"/>
                  </a:lnTo>
                  <a:lnTo>
                    <a:pt x="1120" y="8442"/>
                  </a:lnTo>
                  <a:cubicBezTo>
                    <a:pt x="977" y="8573"/>
                    <a:pt x="977" y="8788"/>
                    <a:pt x="1120" y="8918"/>
                  </a:cubicBezTo>
                  <a:lnTo>
                    <a:pt x="2084" y="9883"/>
                  </a:lnTo>
                  <a:cubicBezTo>
                    <a:pt x="2150" y="9954"/>
                    <a:pt x="2236" y="9990"/>
                    <a:pt x="2322" y="9990"/>
                  </a:cubicBezTo>
                  <a:cubicBezTo>
                    <a:pt x="2408" y="9990"/>
                    <a:pt x="2495" y="9954"/>
                    <a:pt x="2560" y="9883"/>
                  </a:cubicBezTo>
                  <a:lnTo>
                    <a:pt x="2882" y="9561"/>
                  </a:lnTo>
                  <a:lnTo>
                    <a:pt x="2906" y="9561"/>
                  </a:lnTo>
                  <a:cubicBezTo>
                    <a:pt x="3370" y="9871"/>
                    <a:pt x="3894" y="10085"/>
                    <a:pt x="4465" y="10204"/>
                  </a:cubicBezTo>
                  <a:cubicBezTo>
                    <a:pt x="4465" y="10204"/>
                    <a:pt x="4477" y="10204"/>
                    <a:pt x="4477" y="10216"/>
                  </a:cubicBezTo>
                  <a:lnTo>
                    <a:pt x="4477" y="10681"/>
                  </a:lnTo>
                  <a:cubicBezTo>
                    <a:pt x="4477" y="10859"/>
                    <a:pt x="4632" y="11002"/>
                    <a:pt x="4811" y="11002"/>
                  </a:cubicBezTo>
                  <a:lnTo>
                    <a:pt x="6192" y="11002"/>
                  </a:lnTo>
                  <a:cubicBezTo>
                    <a:pt x="6370" y="11002"/>
                    <a:pt x="6513" y="10859"/>
                    <a:pt x="6513" y="10681"/>
                  </a:cubicBezTo>
                  <a:lnTo>
                    <a:pt x="6513" y="10216"/>
                  </a:lnTo>
                  <a:cubicBezTo>
                    <a:pt x="6513" y="10216"/>
                    <a:pt x="6513" y="10204"/>
                    <a:pt x="6537" y="10204"/>
                  </a:cubicBezTo>
                  <a:cubicBezTo>
                    <a:pt x="7085" y="10085"/>
                    <a:pt x="7620" y="9859"/>
                    <a:pt x="8097" y="9561"/>
                  </a:cubicBezTo>
                  <a:lnTo>
                    <a:pt x="8109" y="9561"/>
                  </a:lnTo>
                  <a:lnTo>
                    <a:pt x="8442" y="9883"/>
                  </a:lnTo>
                  <a:cubicBezTo>
                    <a:pt x="8507" y="9954"/>
                    <a:pt x="8591" y="9990"/>
                    <a:pt x="8676" y="9990"/>
                  </a:cubicBezTo>
                  <a:cubicBezTo>
                    <a:pt x="8760" y="9990"/>
                    <a:pt x="8847" y="9954"/>
                    <a:pt x="8918" y="9883"/>
                  </a:cubicBezTo>
                  <a:lnTo>
                    <a:pt x="9883" y="8918"/>
                  </a:lnTo>
                  <a:cubicBezTo>
                    <a:pt x="10014" y="8788"/>
                    <a:pt x="10014" y="8573"/>
                    <a:pt x="9883" y="8442"/>
                  </a:cubicBezTo>
                  <a:lnTo>
                    <a:pt x="9549" y="8121"/>
                  </a:lnTo>
                  <a:lnTo>
                    <a:pt x="9549" y="8097"/>
                  </a:lnTo>
                  <a:cubicBezTo>
                    <a:pt x="9871" y="7621"/>
                    <a:pt x="10073" y="7109"/>
                    <a:pt x="10192" y="6537"/>
                  </a:cubicBezTo>
                  <a:cubicBezTo>
                    <a:pt x="10192" y="6537"/>
                    <a:pt x="10192" y="6525"/>
                    <a:pt x="10204" y="6525"/>
                  </a:cubicBezTo>
                  <a:lnTo>
                    <a:pt x="10668" y="6525"/>
                  </a:lnTo>
                  <a:cubicBezTo>
                    <a:pt x="10847" y="6525"/>
                    <a:pt x="11002" y="6371"/>
                    <a:pt x="11002" y="6192"/>
                  </a:cubicBezTo>
                  <a:lnTo>
                    <a:pt x="11002" y="4811"/>
                  </a:lnTo>
                  <a:cubicBezTo>
                    <a:pt x="10978" y="4632"/>
                    <a:pt x="10835" y="4489"/>
                    <a:pt x="10657" y="4489"/>
                  </a:cubicBezTo>
                  <a:lnTo>
                    <a:pt x="10192" y="4489"/>
                  </a:lnTo>
                  <a:cubicBezTo>
                    <a:pt x="10192" y="4489"/>
                    <a:pt x="10180" y="4489"/>
                    <a:pt x="10180" y="4466"/>
                  </a:cubicBezTo>
                  <a:cubicBezTo>
                    <a:pt x="10061" y="3918"/>
                    <a:pt x="9835" y="3382"/>
                    <a:pt x="9537" y="2906"/>
                  </a:cubicBezTo>
                  <a:lnTo>
                    <a:pt x="9537" y="2894"/>
                  </a:lnTo>
                  <a:lnTo>
                    <a:pt x="9859" y="2561"/>
                  </a:lnTo>
                  <a:cubicBezTo>
                    <a:pt x="10002" y="2430"/>
                    <a:pt x="10002" y="2215"/>
                    <a:pt x="9859" y="2084"/>
                  </a:cubicBezTo>
                  <a:lnTo>
                    <a:pt x="8894" y="1120"/>
                  </a:lnTo>
                  <a:cubicBezTo>
                    <a:pt x="8829" y="1054"/>
                    <a:pt x="8743" y="1022"/>
                    <a:pt x="8656" y="1022"/>
                  </a:cubicBezTo>
                  <a:cubicBezTo>
                    <a:pt x="8570" y="1022"/>
                    <a:pt x="8484" y="1054"/>
                    <a:pt x="8418" y="1120"/>
                  </a:cubicBezTo>
                  <a:lnTo>
                    <a:pt x="8097" y="1453"/>
                  </a:lnTo>
                  <a:lnTo>
                    <a:pt x="8073" y="1453"/>
                  </a:lnTo>
                  <a:cubicBezTo>
                    <a:pt x="7597" y="1132"/>
                    <a:pt x="7085" y="929"/>
                    <a:pt x="6513" y="810"/>
                  </a:cubicBezTo>
                  <a:cubicBezTo>
                    <a:pt x="6513" y="810"/>
                    <a:pt x="6501" y="810"/>
                    <a:pt x="6501" y="798"/>
                  </a:cubicBezTo>
                  <a:lnTo>
                    <a:pt x="6501" y="334"/>
                  </a:lnTo>
                  <a:cubicBezTo>
                    <a:pt x="6501" y="156"/>
                    <a:pt x="6346" y="1"/>
                    <a:pt x="6168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93;p70">
              <a:extLst>
                <a:ext uri="{FF2B5EF4-FFF2-40B4-BE49-F238E27FC236}">
                  <a16:creationId xmlns:a16="http://schemas.microsoft.com/office/drawing/2014/main" id="{4ED2097C-A70B-B341-831D-E25952E1EF69}"/>
                </a:ext>
              </a:extLst>
            </p:cNvPr>
            <p:cNvSpPr/>
            <p:nvPr/>
          </p:nvSpPr>
          <p:spPr>
            <a:xfrm>
              <a:off x="1373049" y="1574063"/>
              <a:ext cx="181544" cy="179730"/>
            </a:xfrm>
            <a:custGeom>
              <a:avLst/>
              <a:gdLst/>
              <a:ahLst/>
              <a:cxnLst/>
              <a:rect l="l" t="t" r="r" b="b"/>
              <a:pathLst>
                <a:path w="5704" h="5647" extrusionOk="0">
                  <a:moveTo>
                    <a:pt x="3449" y="0"/>
                  </a:moveTo>
                  <a:cubicBezTo>
                    <a:pt x="3399" y="0"/>
                    <a:pt x="3349" y="1"/>
                    <a:pt x="3299" y="3"/>
                  </a:cubicBezTo>
                  <a:cubicBezTo>
                    <a:pt x="2453" y="51"/>
                    <a:pt x="1644" y="408"/>
                    <a:pt x="1036" y="1003"/>
                  </a:cubicBezTo>
                  <a:cubicBezTo>
                    <a:pt x="429" y="1611"/>
                    <a:pt x="84" y="2396"/>
                    <a:pt x="48" y="3266"/>
                  </a:cubicBezTo>
                  <a:cubicBezTo>
                    <a:pt x="1" y="4111"/>
                    <a:pt x="262" y="4933"/>
                    <a:pt x="798" y="5587"/>
                  </a:cubicBezTo>
                  <a:cubicBezTo>
                    <a:pt x="834" y="5635"/>
                    <a:pt x="882" y="5647"/>
                    <a:pt x="917" y="5647"/>
                  </a:cubicBezTo>
                  <a:cubicBezTo>
                    <a:pt x="953" y="5647"/>
                    <a:pt x="1001" y="5635"/>
                    <a:pt x="1024" y="5623"/>
                  </a:cubicBezTo>
                  <a:cubicBezTo>
                    <a:pt x="1096" y="5564"/>
                    <a:pt x="1096" y="5456"/>
                    <a:pt x="1060" y="5397"/>
                  </a:cubicBezTo>
                  <a:cubicBezTo>
                    <a:pt x="584" y="4802"/>
                    <a:pt x="322" y="4051"/>
                    <a:pt x="370" y="3278"/>
                  </a:cubicBezTo>
                  <a:cubicBezTo>
                    <a:pt x="417" y="2504"/>
                    <a:pt x="727" y="1777"/>
                    <a:pt x="1274" y="1242"/>
                  </a:cubicBezTo>
                  <a:cubicBezTo>
                    <a:pt x="1834" y="694"/>
                    <a:pt x="2560" y="384"/>
                    <a:pt x="3322" y="337"/>
                  </a:cubicBezTo>
                  <a:cubicBezTo>
                    <a:pt x="3385" y="333"/>
                    <a:pt x="3447" y="331"/>
                    <a:pt x="3509" y="331"/>
                  </a:cubicBezTo>
                  <a:cubicBezTo>
                    <a:pt x="4215" y="331"/>
                    <a:pt x="4883" y="578"/>
                    <a:pt x="5430" y="1015"/>
                  </a:cubicBezTo>
                  <a:cubicBezTo>
                    <a:pt x="5461" y="1041"/>
                    <a:pt x="5496" y="1053"/>
                    <a:pt x="5531" y="1053"/>
                  </a:cubicBezTo>
                  <a:cubicBezTo>
                    <a:pt x="5577" y="1053"/>
                    <a:pt x="5622" y="1032"/>
                    <a:pt x="5656" y="992"/>
                  </a:cubicBezTo>
                  <a:cubicBezTo>
                    <a:pt x="5704" y="920"/>
                    <a:pt x="5680" y="813"/>
                    <a:pt x="5620" y="765"/>
                  </a:cubicBezTo>
                  <a:cubicBezTo>
                    <a:pt x="5005" y="262"/>
                    <a:pt x="4232" y="0"/>
                    <a:pt x="344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94;p70">
              <a:extLst>
                <a:ext uri="{FF2B5EF4-FFF2-40B4-BE49-F238E27FC236}">
                  <a16:creationId xmlns:a16="http://schemas.microsoft.com/office/drawing/2014/main" id="{9788BA66-5783-2945-9B97-2F4B323E5946}"/>
                </a:ext>
              </a:extLst>
            </p:cNvPr>
            <p:cNvSpPr/>
            <p:nvPr/>
          </p:nvSpPr>
          <p:spPr>
            <a:xfrm>
              <a:off x="1411338" y="1606368"/>
              <a:ext cx="182276" cy="186477"/>
            </a:xfrm>
            <a:custGeom>
              <a:avLst/>
              <a:gdLst/>
              <a:ahLst/>
              <a:cxnLst/>
              <a:rect l="l" t="t" r="r" b="b"/>
              <a:pathLst>
                <a:path w="5727" h="5859" extrusionOk="0">
                  <a:moveTo>
                    <a:pt x="3286" y="334"/>
                  </a:moveTo>
                  <a:lnTo>
                    <a:pt x="3286" y="1000"/>
                  </a:lnTo>
                  <a:cubicBezTo>
                    <a:pt x="3286" y="1108"/>
                    <a:pt x="3262" y="1227"/>
                    <a:pt x="3215" y="1310"/>
                  </a:cubicBezTo>
                  <a:lnTo>
                    <a:pt x="3143" y="1477"/>
                  </a:lnTo>
                  <a:cubicBezTo>
                    <a:pt x="3119" y="1501"/>
                    <a:pt x="3119" y="1524"/>
                    <a:pt x="3119" y="1548"/>
                  </a:cubicBezTo>
                  <a:lnTo>
                    <a:pt x="3119" y="1893"/>
                  </a:lnTo>
                  <a:cubicBezTo>
                    <a:pt x="3119" y="2132"/>
                    <a:pt x="3036" y="2358"/>
                    <a:pt x="2858" y="2524"/>
                  </a:cubicBezTo>
                  <a:cubicBezTo>
                    <a:pt x="2691" y="2679"/>
                    <a:pt x="2453" y="2775"/>
                    <a:pt x="2215" y="2775"/>
                  </a:cubicBezTo>
                  <a:cubicBezTo>
                    <a:pt x="1774" y="2763"/>
                    <a:pt x="1381" y="2346"/>
                    <a:pt x="1381" y="1846"/>
                  </a:cubicBezTo>
                  <a:lnTo>
                    <a:pt x="1381" y="1548"/>
                  </a:lnTo>
                  <a:cubicBezTo>
                    <a:pt x="1381" y="1524"/>
                    <a:pt x="1381" y="1501"/>
                    <a:pt x="1369" y="1477"/>
                  </a:cubicBezTo>
                  <a:lnTo>
                    <a:pt x="1262" y="1286"/>
                  </a:lnTo>
                  <a:cubicBezTo>
                    <a:pt x="1238" y="1203"/>
                    <a:pt x="1203" y="1131"/>
                    <a:pt x="1203" y="1048"/>
                  </a:cubicBezTo>
                  <a:lnTo>
                    <a:pt x="1203" y="1024"/>
                  </a:lnTo>
                  <a:cubicBezTo>
                    <a:pt x="1203" y="643"/>
                    <a:pt x="1524" y="334"/>
                    <a:pt x="1905" y="334"/>
                  </a:cubicBezTo>
                  <a:close/>
                  <a:moveTo>
                    <a:pt x="2608" y="3025"/>
                  </a:moveTo>
                  <a:cubicBezTo>
                    <a:pt x="2619" y="3084"/>
                    <a:pt x="2631" y="3132"/>
                    <a:pt x="2655" y="3179"/>
                  </a:cubicBezTo>
                  <a:lnTo>
                    <a:pt x="2512" y="3310"/>
                  </a:lnTo>
                  <a:cubicBezTo>
                    <a:pt x="2441" y="3382"/>
                    <a:pt x="2357" y="3417"/>
                    <a:pt x="2262" y="3417"/>
                  </a:cubicBezTo>
                  <a:cubicBezTo>
                    <a:pt x="2179" y="3417"/>
                    <a:pt x="2084" y="3382"/>
                    <a:pt x="2012" y="3310"/>
                  </a:cubicBezTo>
                  <a:lnTo>
                    <a:pt x="1881" y="3179"/>
                  </a:lnTo>
                  <a:cubicBezTo>
                    <a:pt x="1893" y="3132"/>
                    <a:pt x="1905" y="3084"/>
                    <a:pt x="1905" y="3025"/>
                  </a:cubicBezTo>
                  <a:cubicBezTo>
                    <a:pt x="2012" y="3060"/>
                    <a:pt x="2119" y="3084"/>
                    <a:pt x="2215" y="3084"/>
                  </a:cubicBezTo>
                  <a:lnTo>
                    <a:pt x="2250" y="3084"/>
                  </a:lnTo>
                  <a:cubicBezTo>
                    <a:pt x="2369" y="3084"/>
                    <a:pt x="2488" y="3072"/>
                    <a:pt x="2608" y="3025"/>
                  </a:cubicBezTo>
                  <a:close/>
                  <a:moveTo>
                    <a:pt x="2810" y="3441"/>
                  </a:moveTo>
                  <a:cubicBezTo>
                    <a:pt x="2858" y="3477"/>
                    <a:pt x="2905" y="3489"/>
                    <a:pt x="2941" y="3501"/>
                  </a:cubicBezTo>
                  <a:lnTo>
                    <a:pt x="3524" y="3667"/>
                  </a:lnTo>
                  <a:cubicBezTo>
                    <a:pt x="3679" y="3715"/>
                    <a:pt x="3774" y="3846"/>
                    <a:pt x="3774" y="4013"/>
                  </a:cubicBezTo>
                  <a:lnTo>
                    <a:pt x="3774" y="5108"/>
                  </a:lnTo>
                  <a:lnTo>
                    <a:pt x="3822" y="5108"/>
                  </a:lnTo>
                  <a:cubicBezTo>
                    <a:pt x="3703" y="5180"/>
                    <a:pt x="3584" y="5239"/>
                    <a:pt x="3453" y="5287"/>
                  </a:cubicBezTo>
                  <a:lnTo>
                    <a:pt x="3453" y="4310"/>
                  </a:lnTo>
                  <a:cubicBezTo>
                    <a:pt x="3453" y="4215"/>
                    <a:pt x="3381" y="4144"/>
                    <a:pt x="3286" y="4144"/>
                  </a:cubicBezTo>
                  <a:cubicBezTo>
                    <a:pt x="3203" y="4144"/>
                    <a:pt x="3119" y="4215"/>
                    <a:pt x="3119" y="4310"/>
                  </a:cubicBezTo>
                  <a:lnTo>
                    <a:pt x="3119" y="5394"/>
                  </a:lnTo>
                  <a:cubicBezTo>
                    <a:pt x="2881" y="5465"/>
                    <a:pt x="2655" y="5501"/>
                    <a:pt x="2405" y="5513"/>
                  </a:cubicBezTo>
                  <a:lnTo>
                    <a:pt x="2262" y="5513"/>
                  </a:lnTo>
                  <a:cubicBezTo>
                    <a:pt x="1965" y="5513"/>
                    <a:pt x="1667" y="5465"/>
                    <a:pt x="1381" y="5394"/>
                  </a:cubicBezTo>
                  <a:lnTo>
                    <a:pt x="1381" y="4310"/>
                  </a:lnTo>
                  <a:cubicBezTo>
                    <a:pt x="1381" y="4215"/>
                    <a:pt x="1310" y="4144"/>
                    <a:pt x="1214" y="4144"/>
                  </a:cubicBezTo>
                  <a:cubicBezTo>
                    <a:pt x="1131" y="4144"/>
                    <a:pt x="1060" y="4215"/>
                    <a:pt x="1060" y="4310"/>
                  </a:cubicBezTo>
                  <a:lnTo>
                    <a:pt x="1060" y="5287"/>
                  </a:lnTo>
                  <a:cubicBezTo>
                    <a:pt x="941" y="5227"/>
                    <a:pt x="798" y="5168"/>
                    <a:pt x="679" y="5108"/>
                  </a:cubicBezTo>
                  <a:lnTo>
                    <a:pt x="679" y="4013"/>
                  </a:lnTo>
                  <a:cubicBezTo>
                    <a:pt x="679" y="3846"/>
                    <a:pt x="786" y="3715"/>
                    <a:pt x="941" y="3667"/>
                  </a:cubicBezTo>
                  <a:lnTo>
                    <a:pt x="1512" y="3501"/>
                  </a:lnTo>
                  <a:cubicBezTo>
                    <a:pt x="1560" y="3489"/>
                    <a:pt x="1619" y="3477"/>
                    <a:pt x="1655" y="3441"/>
                  </a:cubicBezTo>
                  <a:lnTo>
                    <a:pt x="1750" y="3548"/>
                  </a:lnTo>
                  <a:cubicBezTo>
                    <a:pt x="1893" y="3679"/>
                    <a:pt x="2072" y="3739"/>
                    <a:pt x="2227" y="3739"/>
                  </a:cubicBezTo>
                  <a:cubicBezTo>
                    <a:pt x="2393" y="3739"/>
                    <a:pt x="2572" y="3679"/>
                    <a:pt x="2703" y="3548"/>
                  </a:cubicBezTo>
                  <a:lnTo>
                    <a:pt x="2810" y="3441"/>
                  </a:lnTo>
                  <a:close/>
                  <a:moveTo>
                    <a:pt x="1893" y="0"/>
                  </a:moveTo>
                  <a:cubicBezTo>
                    <a:pt x="1322" y="0"/>
                    <a:pt x="869" y="465"/>
                    <a:pt x="869" y="1024"/>
                  </a:cubicBezTo>
                  <a:lnTo>
                    <a:pt x="869" y="1048"/>
                  </a:lnTo>
                  <a:cubicBezTo>
                    <a:pt x="869" y="1179"/>
                    <a:pt x="893" y="1310"/>
                    <a:pt x="953" y="1429"/>
                  </a:cubicBezTo>
                  <a:lnTo>
                    <a:pt x="1048" y="1596"/>
                  </a:lnTo>
                  <a:lnTo>
                    <a:pt x="1048" y="1870"/>
                  </a:lnTo>
                  <a:cubicBezTo>
                    <a:pt x="1048" y="2286"/>
                    <a:pt x="1250" y="2655"/>
                    <a:pt x="1560" y="2882"/>
                  </a:cubicBezTo>
                  <a:lnTo>
                    <a:pt x="1560" y="3025"/>
                  </a:lnTo>
                  <a:cubicBezTo>
                    <a:pt x="1560" y="3096"/>
                    <a:pt x="1500" y="3179"/>
                    <a:pt x="1429" y="3203"/>
                  </a:cubicBezTo>
                  <a:lnTo>
                    <a:pt x="845" y="3370"/>
                  </a:lnTo>
                  <a:cubicBezTo>
                    <a:pt x="572" y="3453"/>
                    <a:pt x="357" y="3727"/>
                    <a:pt x="357" y="4025"/>
                  </a:cubicBezTo>
                  <a:lnTo>
                    <a:pt x="357" y="4906"/>
                  </a:lnTo>
                  <a:cubicBezTo>
                    <a:pt x="333" y="4882"/>
                    <a:pt x="310" y="4858"/>
                    <a:pt x="286" y="4846"/>
                  </a:cubicBezTo>
                  <a:cubicBezTo>
                    <a:pt x="255" y="4820"/>
                    <a:pt x="220" y="4808"/>
                    <a:pt x="185" y="4808"/>
                  </a:cubicBezTo>
                  <a:cubicBezTo>
                    <a:pt x="139" y="4808"/>
                    <a:pt x="93" y="4829"/>
                    <a:pt x="60" y="4870"/>
                  </a:cubicBezTo>
                  <a:cubicBezTo>
                    <a:pt x="0" y="4941"/>
                    <a:pt x="12" y="5037"/>
                    <a:pt x="95" y="5096"/>
                  </a:cubicBezTo>
                  <a:cubicBezTo>
                    <a:pt x="703" y="5584"/>
                    <a:pt x="1465" y="5858"/>
                    <a:pt x="2250" y="5858"/>
                  </a:cubicBezTo>
                  <a:lnTo>
                    <a:pt x="2417" y="5858"/>
                  </a:lnTo>
                  <a:cubicBezTo>
                    <a:pt x="3262" y="5811"/>
                    <a:pt x="4060" y="5453"/>
                    <a:pt x="4679" y="4858"/>
                  </a:cubicBezTo>
                  <a:cubicBezTo>
                    <a:pt x="5286" y="4251"/>
                    <a:pt x="5632" y="3453"/>
                    <a:pt x="5667" y="2596"/>
                  </a:cubicBezTo>
                  <a:cubicBezTo>
                    <a:pt x="5727" y="1727"/>
                    <a:pt x="5465" y="905"/>
                    <a:pt x="4929" y="262"/>
                  </a:cubicBezTo>
                  <a:cubicBezTo>
                    <a:pt x="4895" y="215"/>
                    <a:pt x="4846" y="194"/>
                    <a:pt x="4799" y="194"/>
                  </a:cubicBezTo>
                  <a:cubicBezTo>
                    <a:pt x="4763" y="194"/>
                    <a:pt x="4729" y="206"/>
                    <a:pt x="4703" y="227"/>
                  </a:cubicBezTo>
                  <a:cubicBezTo>
                    <a:pt x="4632" y="286"/>
                    <a:pt x="4632" y="393"/>
                    <a:pt x="4679" y="453"/>
                  </a:cubicBezTo>
                  <a:cubicBezTo>
                    <a:pt x="5155" y="1048"/>
                    <a:pt x="5405" y="1786"/>
                    <a:pt x="5358" y="2560"/>
                  </a:cubicBezTo>
                  <a:cubicBezTo>
                    <a:pt x="5310" y="3334"/>
                    <a:pt x="5001" y="4072"/>
                    <a:pt x="4453" y="4608"/>
                  </a:cubicBezTo>
                  <a:cubicBezTo>
                    <a:pt x="4346" y="4703"/>
                    <a:pt x="4239" y="4799"/>
                    <a:pt x="4143" y="4882"/>
                  </a:cubicBezTo>
                  <a:lnTo>
                    <a:pt x="4143" y="4013"/>
                  </a:lnTo>
                  <a:cubicBezTo>
                    <a:pt x="4143" y="3715"/>
                    <a:pt x="3929" y="3441"/>
                    <a:pt x="3643" y="3358"/>
                  </a:cubicBezTo>
                  <a:lnTo>
                    <a:pt x="3072" y="3191"/>
                  </a:lnTo>
                  <a:cubicBezTo>
                    <a:pt x="2989" y="3156"/>
                    <a:pt x="2929" y="3096"/>
                    <a:pt x="2929" y="3013"/>
                  </a:cubicBezTo>
                  <a:lnTo>
                    <a:pt x="2929" y="2882"/>
                  </a:lnTo>
                  <a:cubicBezTo>
                    <a:pt x="2989" y="2834"/>
                    <a:pt x="3036" y="2798"/>
                    <a:pt x="3084" y="2763"/>
                  </a:cubicBezTo>
                  <a:cubicBezTo>
                    <a:pt x="3322" y="2536"/>
                    <a:pt x="3441" y="2227"/>
                    <a:pt x="3441" y="1893"/>
                  </a:cubicBezTo>
                  <a:lnTo>
                    <a:pt x="3441" y="1596"/>
                  </a:lnTo>
                  <a:lnTo>
                    <a:pt x="3500" y="1465"/>
                  </a:lnTo>
                  <a:cubicBezTo>
                    <a:pt x="3572" y="1334"/>
                    <a:pt x="3596" y="1167"/>
                    <a:pt x="3596" y="1000"/>
                  </a:cubicBezTo>
                  <a:lnTo>
                    <a:pt x="3596" y="167"/>
                  </a:lnTo>
                  <a:cubicBezTo>
                    <a:pt x="3596" y="72"/>
                    <a:pt x="3524" y="0"/>
                    <a:pt x="344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5;p70">
              <a:extLst>
                <a:ext uri="{FF2B5EF4-FFF2-40B4-BE49-F238E27FC236}">
                  <a16:creationId xmlns:a16="http://schemas.microsoft.com/office/drawing/2014/main" id="{093278F3-E7D6-8543-B952-ED6A53CCEA42}"/>
                </a:ext>
              </a:extLst>
            </p:cNvPr>
            <p:cNvSpPr/>
            <p:nvPr/>
          </p:nvSpPr>
          <p:spPr>
            <a:xfrm>
              <a:off x="1461721" y="1634026"/>
              <a:ext cx="43986" cy="15564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cubicBezTo>
                    <a:pt x="334" y="322"/>
                    <a:pt x="858" y="358"/>
                    <a:pt x="1132" y="477"/>
                  </a:cubicBezTo>
                  <a:cubicBezTo>
                    <a:pt x="1155" y="489"/>
                    <a:pt x="1167" y="489"/>
                    <a:pt x="1203" y="489"/>
                  </a:cubicBezTo>
                  <a:cubicBezTo>
                    <a:pt x="1263" y="489"/>
                    <a:pt x="1322" y="465"/>
                    <a:pt x="1346" y="405"/>
                  </a:cubicBezTo>
                  <a:cubicBezTo>
                    <a:pt x="1382" y="322"/>
                    <a:pt x="1346" y="239"/>
                    <a:pt x="1263" y="191"/>
                  </a:cubicBezTo>
                  <a:cubicBezTo>
                    <a:pt x="894" y="1"/>
                    <a:pt x="191" y="1"/>
                    <a:pt x="15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C27A2682-A02B-BB4F-9DA8-C9E238AA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06" y="932029"/>
            <a:ext cx="570277" cy="377183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77CDCCB1-7800-3A43-BFDE-DF2489CD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532199" y="4748085"/>
            <a:ext cx="5091575" cy="74622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32E298EF-A934-5944-8A31-FB8370600CBC}"/>
              </a:ext>
            </a:extLst>
          </p:cNvPr>
          <p:cNvGrpSpPr/>
          <p:nvPr/>
        </p:nvGrpSpPr>
        <p:grpSpPr>
          <a:xfrm>
            <a:off x="6623776" y="4636162"/>
            <a:ext cx="2157600" cy="230832"/>
            <a:chOff x="7010401" y="4718506"/>
            <a:chExt cx="2157600" cy="230832"/>
          </a:xfrm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3C554D89-06D2-F447-BEC1-2517A3B79A2F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FF3FAC7A-1CCA-714C-BCE6-BA1B0DD2ABBD}"/>
                </a:ext>
              </a:extLst>
            </p:cNvPr>
            <p:cNvSpPr txBox="1"/>
            <p:nvPr/>
          </p:nvSpPr>
          <p:spPr>
            <a:xfrm>
              <a:off x="7094402" y="4718506"/>
              <a:ext cx="20735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ESTRATEGIA CONTENIDOS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48E5611E-5CD7-6743-A7D0-43C97C125CA6}"/>
              </a:ext>
            </a:extLst>
          </p:cNvPr>
          <p:cNvGrpSpPr/>
          <p:nvPr/>
        </p:nvGrpSpPr>
        <p:grpSpPr>
          <a:xfrm>
            <a:off x="413675" y="4625480"/>
            <a:ext cx="1188948" cy="230832"/>
            <a:chOff x="6841635" y="4718502"/>
            <a:chExt cx="1754692" cy="230832"/>
          </a:xfrm>
        </p:grpSpPr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9230169F-51B1-AE41-AD70-DEF73E3B97F9}"/>
                </a:ext>
              </a:extLst>
            </p:cNvPr>
            <p:cNvSpPr/>
            <p:nvPr/>
          </p:nvSpPr>
          <p:spPr>
            <a:xfrm>
              <a:off x="7010401" y="4743450"/>
              <a:ext cx="1461952" cy="17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9FB92D48-64D0-D140-99E9-15DCC96A2EA7}"/>
                </a:ext>
              </a:extLst>
            </p:cNvPr>
            <p:cNvSpPr txBox="1"/>
            <p:nvPr/>
          </p:nvSpPr>
          <p:spPr>
            <a:xfrm>
              <a:off x="6841635" y="4718502"/>
              <a:ext cx="17546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spc="1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ENERO - 2021</a:t>
              </a:r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A16BD6F-2297-DE45-9D3A-8776CD5C17B1}"/>
              </a:ext>
            </a:extLst>
          </p:cNvPr>
          <p:cNvSpPr/>
          <p:nvPr/>
        </p:nvSpPr>
        <p:spPr>
          <a:xfrm>
            <a:off x="3775075" y="4748085"/>
            <a:ext cx="765175" cy="84471"/>
          </a:xfrm>
          <a:prstGeom prst="rect">
            <a:avLst/>
          </a:prstGeom>
          <a:solidFill>
            <a:srgbClr val="957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F7491AA-B2F5-BC42-B4C9-6B4CC7059F63}"/>
              </a:ext>
            </a:extLst>
          </p:cNvPr>
          <p:cNvSpPr txBox="1"/>
          <p:nvPr/>
        </p:nvSpPr>
        <p:spPr>
          <a:xfrm>
            <a:off x="1265930" y="2007248"/>
            <a:ext cx="3615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80"/>
              </a:spcBef>
              <a:buClr>
                <a:schemeClr val="dk1"/>
              </a:buClr>
              <a:buSzPts val="1400"/>
            </a:pPr>
            <a:r>
              <a:rPr lang="es-MX" sz="1000" dirty="0">
                <a:ea typeface="Arial"/>
                <a:cs typeface="Arial"/>
                <a:sym typeface="Arial"/>
              </a:rPr>
              <a:t>Realizar artículos periodísticos para que despierte el interés de la audiencia tanto interna como externa. Se profundizará con expertos sobre temas de alto impacto.</a:t>
            </a:r>
            <a:endParaRPr lang="es-MX" sz="1000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5810F75-A943-8047-9DAA-A1B0B40D87D6}"/>
              </a:ext>
            </a:extLst>
          </p:cNvPr>
          <p:cNvSpPr txBox="1"/>
          <p:nvPr/>
        </p:nvSpPr>
        <p:spPr>
          <a:xfrm>
            <a:off x="709149" y="3457162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E5B2FB4C-076A-CF42-967D-0F4F5DD9F7F0}"/>
              </a:ext>
            </a:extLst>
          </p:cNvPr>
          <p:cNvSpPr txBox="1"/>
          <p:nvPr/>
        </p:nvSpPr>
        <p:spPr>
          <a:xfrm>
            <a:off x="730323" y="4116423"/>
            <a:ext cx="11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9578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D98DFD-85C2-A64B-BF00-A7505FBA9094}"/>
              </a:ext>
            </a:extLst>
          </p:cNvPr>
          <p:cNvSpPr txBox="1"/>
          <p:nvPr/>
        </p:nvSpPr>
        <p:spPr>
          <a:xfrm>
            <a:off x="981823" y="2667355"/>
            <a:ext cx="384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>
              <a:spcBef>
                <a:spcPts val="280"/>
              </a:spcBef>
              <a:buSzPts val="1400"/>
            </a:pPr>
            <a:r>
              <a:rPr lang="es-CO" sz="1000" dirty="0"/>
              <a:t>Crear contenidos de valor aplicando diversos tipos de formatos como</a:t>
            </a:r>
            <a:r>
              <a:rPr lang="es-MX" sz="1000" dirty="0">
                <a:ea typeface="Arial"/>
                <a:cs typeface="Arial"/>
                <a:sym typeface="Arial"/>
              </a:rPr>
              <a:t>(Texto, galerías, video, infografías, podcast,etc). C</a:t>
            </a:r>
            <a:r>
              <a:rPr lang="es-CO" sz="1000" dirty="0" err="1"/>
              <a:t>on</a:t>
            </a:r>
            <a:r>
              <a:rPr lang="es-CO" sz="1000" dirty="0"/>
              <a:t> base en la experticia de los egresados que tenemos en la asociación.</a:t>
            </a:r>
            <a:endParaRPr lang="es-MX" sz="1000" dirty="0">
              <a:ea typeface="Arial"/>
              <a:cs typeface="Arial"/>
              <a:sym typeface="Arial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9EE25330-485F-BD4F-9BEC-F32D568CE26B}"/>
              </a:ext>
            </a:extLst>
          </p:cNvPr>
          <p:cNvSpPr txBox="1"/>
          <p:nvPr/>
        </p:nvSpPr>
        <p:spPr>
          <a:xfrm>
            <a:off x="1029990" y="3308332"/>
            <a:ext cx="413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spcBef>
                <a:spcPts val="280"/>
              </a:spcBef>
              <a:buSzPts val="1400"/>
            </a:pPr>
            <a:r>
              <a:rPr lang="es-MX" sz="1000" dirty="0"/>
              <a:t>Monitorear diariamente el Top de Tendencias en Redes Sociales (Ej. Trending topic en Twitter) y generar contenido acorde para participar en la tendencia. (ejemplo pieza de Uniandinos en el Pride, Post sobre Egan Bernal etc.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3DA57146-7763-5A4E-B8BB-7AB376F19C43}"/>
              </a:ext>
            </a:extLst>
          </p:cNvPr>
          <p:cNvSpPr txBox="1"/>
          <p:nvPr/>
        </p:nvSpPr>
        <p:spPr>
          <a:xfrm>
            <a:off x="1082642" y="4172151"/>
            <a:ext cx="41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>
              <a:spcBef>
                <a:spcPts val="280"/>
              </a:spcBef>
              <a:buSzPts val="1400"/>
            </a:pPr>
            <a:r>
              <a:rPr lang="es-MX" sz="1000" dirty="0">
                <a:ea typeface="Arial"/>
                <a:cs typeface="Arial"/>
                <a:sym typeface="Arial"/>
              </a:rPr>
              <a:t>Aplicar técnicas SEO</a:t>
            </a:r>
          </a:p>
        </p:txBody>
      </p:sp>
    </p:spTree>
    <p:extLst>
      <p:ext uri="{BB962C8B-B14F-4D97-AF65-F5344CB8AC3E}">
        <p14:creationId xmlns:p14="http://schemas.microsoft.com/office/powerpoint/2010/main" val="426911659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Personalizado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Personalizados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8D6"/>
      </a:accent1>
      <a:accent2>
        <a:srgbClr val="9578D3"/>
      </a:accent2>
      <a:accent3>
        <a:srgbClr val="69AB4B"/>
      </a:accent3>
      <a:accent4>
        <a:srgbClr val="FFC000"/>
      </a:accent4>
      <a:accent5>
        <a:srgbClr val="F88D2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C280A6D3CBB354898AF5C4B07761510" ma:contentTypeVersion="13" ma:contentTypeDescription="Crear nuevo documento." ma:contentTypeScope="" ma:versionID="2c230db8d262c9f6cb0e7011482ac947">
  <xsd:schema xmlns:xsd="http://www.w3.org/2001/XMLSchema" xmlns:xs="http://www.w3.org/2001/XMLSchema" xmlns:p="http://schemas.microsoft.com/office/2006/metadata/properties" xmlns:ns2="e71b29d6-5e28-4ec7-8a71-16018f4c3bd6" xmlns:ns3="871eb458-0890-4318-a41b-f2de342323ef" targetNamespace="http://schemas.microsoft.com/office/2006/metadata/properties" ma:root="true" ma:fieldsID="c0d8796c2c662c083e537ac9079c1ff3" ns2:_="" ns3:_="">
    <xsd:import namespace="e71b29d6-5e28-4ec7-8a71-16018f4c3bd6"/>
    <xsd:import namespace="871eb458-0890-4318-a41b-f2de342323e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zxi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b29d6-5e28-4ec7-8a71-16018f4c3b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Última vez que se compartió por usua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Última vez que se compartió por hor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eb458-0890-4318-a41b-f2de342323ef" elementFormDefault="qualified">
    <xsd:import namespace="http://schemas.microsoft.com/office/2006/documentManagement/types"/>
    <xsd:import namespace="http://schemas.microsoft.com/office/infopath/2007/PartnerControls"/>
    <xsd:element name="zxih" ma:index="12" nillable="true" ma:displayName="Texto" ma:internalName="zxih">
      <xsd:simpleType>
        <xsd:restriction base="dms:Text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xih xmlns="871eb458-0890-4318-a41b-f2de342323ef" xsi:nil="true"/>
  </documentManagement>
</p:properties>
</file>

<file path=customXml/itemProps1.xml><?xml version="1.0" encoding="utf-8"?>
<ds:datastoreItem xmlns:ds="http://schemas.openxmlformats.org/officeDocument/2006/customXml" ds:itemID="{10C664AC-2A6D-4232-9339-CD4F4DEEE6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b29d6-5e28-4ec7-8a71-16018f4c3bd6"/>
    <ds:schemaRef ds:uri="871eb458-0890-4318-a41b-f2de342323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DF675C-A5AA-4E66-B63E-45FEEEE7C1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B637FB-6DF6-4D0C-8690-E5B86EC48F68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e71b29d6-5e28-4ec7-8a71-16018f4c3bd6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871eb458-0890-4318-a41b-f2de342323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5156</TotalTime>
  <Words>1470</Words>
  <Application>Microsoft Macintosh PowerPoint</Application>
  <PresentationFormat>Presentación en pantalla (16:9)</PresentationFormat>
  <Paragraphs>229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Montserrat Medium</vt:lpstr>
      <vt:lpstr>Tahoma</vt:lpstr>
      <vt:lpstr>Avenir</vt:lpstr>
      <vt:lpstr>Calibri Light</vt:lpstr>
      <vt:lpstr>Montserrat</vt:lpstr>
      <vt:lpstr>Calibri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UNIANDINOS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Alejandro Saenz Pinilla</dc:creator>
  <cp:lastModifiedBy>Diego Jutinico</cp:lastModifiedBy>
  <cp:revision>191</cp:revision>
  <dcterms:created xsi:type="dcterms:W3CDTF">2019-04-09T19:08:18Z</dcterms:created>
  <dcterms:modified xsi:type="dcterms:W3CDTF">2021-08-24T05:52:20Z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0x010100DC280A6D3CBB354898AF5C4B07761510</vt:lpwstr>
  </property>
</Properties>
</file>