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97" r:id="rId3"/>
    <p:sldId id="256" r:id="rId4"/>
    <p:sldId id="263" r:id="rId5"/>
    <p:sldId id="257" r:id="rId6"/>
    <p:sldId id="270" r:id="rId7"/>
    <p:sldId id="271" r:id="rId8"/>
    <p:sldId id="272" r:id="rId9"/>
    <p:sldId id="273" r:id="rId10"/>
    <p:sldId id="262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64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265" r:id="rId64"/>
    <p:sldId id="343" r:id="rId65"/>
    <p:sldId id="344" r:id="rId66"/>
    <p:sldId id="345" r:id="rId67"/>
    <p:sldId id="346" r:id="rId68"/>
    <p:sldId id="347" r:id="rId69"/>
    <p:sldId id="348" r:id="rId70"/>
    <p:sldId id="318" r:id="rId71"/>
    <p:sldId id="319" r:id="rId72"/>
    <p:sldId id="320" r:id="rId73"/>
    <p:sldId id="321" r:id="rId74"/>
    <p:sldId id="322" r:id="rId75"/>
    <p:sldId id="350" r:id="rId76"/>
    <p:sldId id="266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267" r:id="rId86"/>
    <p:sldId id="274" r:id="rId87"/>
    <p:sldId id="269" r:id="rId8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icio" id="{38811E7B-6C9C-4775-80DA-346A69B29410}">
          <p14:sldIdLst>
            <p14:sldId id="268"/>
            <p14:sldId id="297"/>
            <p14:sldId id="256"/>
          </p14:sldIdLst>
        </p14:section>
        <p14:section name="Perspectiva Financiera" id="{9BE5B379-1B16-4BF1-B575-7F5CF927DBCB}">
          <p14:sldIdLst>
            <p14:sldId id="263"/>
            <p14:sldId id="257"/>
            <p14:sldId id="270"/>
            <p14:sldId id="271"/>
            <p14:sldId id="272"/>
            <p14:sldId id="273"/>
            <p14:sldId id="262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Perspectiva de Comunidad" id="{EAC02457-F175-4411-8EA5-260D4C26F0D3}">
          <p14:sldIdLst>
            <p14:sldId id="264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</p14:sldIdLst>
        </p14:section>
        <p14:section name="Perspectiva Operativa" id="{32E4F183-4D26-4DED-95D9-EFCB1F5264DC}">
          <p14:sldIdLst>
            <p14:sldId id="265"/>
            <p14:sldId id="343"/>
            <p14:sldId id="344"/>
            <p14:sldId id="345"/>
            <p14:sldId id="346"/>
            <p14:sldId id="347"/>
            <p14:sldId id="348"/>
            <p14:sldId id="318"/>
            <p14:sldId id="319"/>
            <p14:sldId id="320"/>
            <p14:sldId id="321"/>
            <p14:sldId id="322"/>
            <p14:sldId id="350"/>
          </p14:sldIdLst>
        </p14:section>
        <p14:section name="Perspectiva de Capital Humano" id="{0E784492-85EA-489E-B370-BE4BA32BBFA6}">
          <p14:sldIdLst>
            <p14:sldId id="266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</p14:sldIdLst>
        </p14:section>
        <p14:section name="Cuadro de Mando Integral" id="{0FB5F194-58D2-404D-A706-B4DF213909EA}">
          <p14:sldIdLst>
            <p14:sldId id="267"/>
            <p14:sldId id="274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D54"/>
    <a:srgbClr val="F18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364" autoAdjust="0"/>
  </p:normalViewPr>
  <p:slideViewPr>
    <p:cSldViewPr snapToGrid="0">
      <p:cViewPr>
        <p:scale>
          <a:sx n="80" d="100"/>
          <a:sy n="80" d="100"/>
        </p:scale>
        <p:origin x="384" y="-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sarmiento\AppData\Local\Microsoft\Windows\INetCache\Content.Outlook\6D52RT3U\Informe%20gesti&#243;n%203Q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sarmiento\AppData\Local\Microsoft\Windows\INetCache\Content.Outlook\6D52RT3U\Informe%20gesti&#243;n%203Q%20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Nibanez\OneDrive%20-%20Uniandinos\Escritorio\CAPITULOS\INFORMES\2020\IIIQ\Copia%20de%20INFORME%20EVENTOS%20WEBEX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afiliaciones!$C$61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A0-4BFA-8002-8DAC81DB3406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A0-4BFA-8002-8DAC81DB3406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A0-4BFA-8002-8DAC81DB3406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A0-4BFA-8002-8DAC81DB3406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A0-4BFA-8002-8DAC81DB3406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A0-4BFA-8002-8DAC81DB3406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6A0-4BFA-8002-8DAC81DB3406}"/>
              </c:ext>
            </c:extLst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6A0-4BFA-8002-8DAC81DB3406}"/>
              </c:ext>
            </c:extLst>
          </c:dPt>
          <c:cat>
            <c:strRef>
              <c:f>afiliaciones!$B$62:$B$69</c:f>
              <c:strCache>
                <c:ptCount val="8"/>
                <c:pt idx="0">
                  <c:v>Empleabilidad</c:v>
                </c:pt>
                <c:pt idx="1">
                  <c:v>Red de contactos</c:v>
                </c:pt>
                <c:pt idx="2">
                  <c:v>Convenios</c:v>
                </c:pt>
                <c:pt idx="3">
                  <c:v>Sede Nacional</c:v>
                </c:pt>
                <c:pt idx="4">
                  <c:v>Medicina prepagada</c:v>
                </c:pt>
                <c:pt idx="5">
                  <c:v>Emprendimiento</c:v>
                </c:pt>
                <c:pt idx="6">
                  <c:v>Vinculo con la Universidad</c:v>
                </c:pt>
                <c:pt idx="7">
                  <c:v>FEDU</c:v>
                </c:pt>
              </c:strCache>
            </c:strRef>
          </c:cat>
          <c:val>
            <c:numRef>
              <c:f>afiliaciones!$C$62:$C$69</c:f>
              <c:numCache>
                <c:formatCode>General</c:formatCode>
                <c:ptCount val="8"/>
                <c:pt idx="0">
                  <c:v>273</c:v>
                </c:pt>
                <c:pt idx="1">
                  <c:v>263</c:v>
                </c:pt>
                <c:pt idx="2">
                  <c:v>212</c:v>
                </c:pt>
                <c:pt idx="3">
                  <c:v>184</c:v>
                </c:pt>
                <c:pt idx="4">
                  <c:v>153</c:v>
                </c:pt>
                <c:pt idx="5">
                  <c:v>141</c:v>
                </c:pt>
                <c:pt idx="6">
                  <c:v>121</c:v>
                </c:pt>
                <c:pt idx="7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6A0-4BFA-8002-8DAC81DB3406}"/>
            </c:ext>
          </c:extLst>
        </c:ser>
        <c:ser>
          <c:idx val="1"/>
          <c:order val="1"/>
          <c:tx>
            <c:strRef>
              <c:f>afiliaciones!$D$61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76A0-4BFA-8002-8DAC81DB3406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76A0-4BFA-8002-8DAC81DB3406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76A0-4BFA-8002-8DAC81DB3406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76A0-4BFA-8002-8DAC81DB3406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76A0-4BFA-8002-8DAC81DB3406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76A0-4BFA-8002-8DAC81DB3406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76A0-4BFA-8002-8DAC81DB3406}"/>
              </c:ext>
            </c:extLst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76A0-4BFA-8002-8DAC81DB34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afiliaciones!$B$62:$B$69</c:f>
              <c:strCache>
                <c:ptCount val="8"/>
                <c:pt idx="0">
                  <c:v>Empleabilidad</c:v>
                </c:pt>
                <c:pt idx="1">
                  <c:v>Red de contactos</c:v>
                </c:pt>
                <c:pt idx="2">
                  <c:v>Convenios</c:v>
                </c:pt>
                <c:pt idx="3">
                  <c:v>Sede Nacional</c:v>
                </c:pt>
                <c:pt idx="4">
                  <c:v>Medicina prepagada</c:v>
                </c:pt>
                <c:pt idx="5">
                  <c:v>Emprendimiento</c:v>
                </c:pt>
                <c:pt idx="6">
                  <c:v>Vinculo con la Universidad</c:v>
                </c:pt>
                <c:pt idx="7">
                  <c:v>FEDU</c:v>
                </c:pt>
              </c:strCache>
            </c:strRef>
          </c:cat>
          <c:val>
            <c:numRef>
              <c:f>afiliaciones!$D$62:$D$69</c:f>
              <c:numCache>
                <c:formatCode>0%</c:formatCode>
                <c:ptCount val="8"/>
                <c:pt idx="0">
                  <c:v>0.1863481228668942</c:v>
                </c:pt>
                <c:pt idx="1">
                  <c:v>0.17952218430034131</c:v>
                </c:pt>
                <c:pt idx="2">
                  <c:v>0.14470989761092151</c:v>
                </c:pt>
                <c:pt idx="3">
                  <c:v>0.12559726962457338</c:v>
                </c:pt>
                <c:pt idx="4">
                  <c:v>0.10443686006825939</c:v>
                </c:pt>
                <c:pt idx="5">
                  <c:v>9.6245733788395904E-2</c:v>
                </c:pt>
                <c:pt idx="6">
                  <c:v>8.2593856655290107E-2</c:v>
                </c:pt>
                <c:pt idx="7">
                  <c:v>8.0546075085324229E-2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76A0-4BFA-8002-8DAC81DB3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93152255"/>
        <c:axId val="1310306079"/>
      </c:barChart>
      <c:valAx>
        <c:axId val="13103060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93152255"/>
        <c:crosses val="autoZero"/>
        <c:crossBetween val="between"/>
      </c:valAx>
      <c:catAx>
        <c:axId val="79315225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103060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Retiros  Voluntarios</a:t>
            </a:r>
          </a:p>
        </c:rich>
      </c:tx>
      <c:layout>
        <c:manualLayout>
          <c:xMode val="edge"/>
          <c:yMode val="edge"/>
          <c:x val="0.35968044619422573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FE9-4B41-8C08-DD0E74F0F225}"/>
                </c:ext>
              </c:extLst>
            </c:dLbl>
            <c:dLbl>
              <c:idx val="1"/>
              <c:layout>
                <c:manualLayout>
                  <c:x val="0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FE9-4B41-8C08-DD0E74F0F225}"/>
                </c:ext>
              </c:extLst>
            </c:dLbl>
            <c:dLbl>
              <c:idx val="2"/>
              <c:layout>
                <c:manualLayout>
                  <c:x val="-2.7777777777778798E-3"/>
                  <c:y val="9.18999708369782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FE9-4B41-8C08-DD0E74F0F225}"/>
                </c:ext>
              </c:extLst>
            </c:dLbl>
            <c:dLbl>
              <c:idx val="3"/>
              <c:layout>
                <c:manualLayout>
                  <c:x val="-8.3333333333333332E-3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FE9-4B41-8C08-DD0E74F0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 Y S'!$B$35:$B$38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'R Y S'!$C$35:$C$38</c:f>
              <c:numCache>
                <c:formatCode>General</c:formatCode>
                <c:ptCount val="4"/>
                <c:pt idx="0" formatCode="#,##0">
                  <c:v>1047</c:v>
                </c:pt>
                <c:pt idx="1">
                  <c:v>925</c:v>
                </c:pt>
                <c:pt idx="2">
                  <c:v>757</c:v>
                </c:pt>
                <c:pt idx="3">
                  <c:v>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E9-4B41-8C08-DD0E74F0F22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14132800"/>
        <c:axId val="925750400"/>
      </c:barChart>
      <c:catAx>
        <c:axId val="111413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25750400"/>
        <c:crosses val="autoZero"/>
        <c:auto val="1"/>
        <c:lblAlgn val="ctr"/>
        <c:lblOffset val="100"/>
        <c:noMultiLvlLbl val="0"/>
      </c:catAx>
      <c:valAx>
        <c:axId val="92575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1413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Suspensiones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8722156009497676"/>
          <c:y val="0.29575084795761863"/>
          <c:w val="0.76975556725826966"/>
          <c:h val="0.412955054268063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84492563429571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C4A-49B9-B7D6-D85BBAAE03A3}"/>
                </c:ext>
              </c:extLst>
            </c:dLbl>
            <c:dLbl>
              <c:idx val="1"/>
              <c:layout>
                <c:manualLayout>
                  <c:x val="8.3333333333333332E-3"/>
                  <c:y val="-4.69889180519101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C4A-49B9-B7D6-D85BBAAE03A3}"/>
                </c:ext>
              </c:extLst>
            </c:dLbl>
            <c:dLbl>
              <c:idx val="2"/>
              <c:layout>
                <c:manualLayout>
                  <c:x val="0"/>
                  <c:y val="4.56036745406815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C4A-49B9-B7D6-D85BBAAE03A3}"/>
                </c:ext>
              </c:extLst>
            </c:dLbl>
            <c:dLbl>
              <c:idx val="3"/>
              <c:layout>
                <c:manualLayout>
                  <c:x val="0"/>
                  <c:y val="1.84492563429570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C4A-49B9-B7D6-D85BBAAE03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 Y S'!$B$44:$B$47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'R Y S'!$C$44:$C$47</c:f>
              <c:numCache>
                <c:formatCode>General</c:formatCode>
                <c:ptCount val="4"/>
                <c:pt idx="0">
                  <c:v>992</c:v>
                </c:pt>
                <c:pt idx="1">
                  <c:v>837</c:v>
                </c:pt>
                <c:pt idx="2">
                  <c:v>685</c:v>
                </c:pt>
                <c:pt idx="3">
                  <c:v>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4A-49B9-B7D6-D85BBAAE03A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6378768"/>
        <c:axId val="1121829936"/>
      </c:barChart>
      <c:catAx>
        <c:axId val="92637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21829936"/>
        <c:crosses val="autoZero"/>
        <c:auto val="1"/>
        <c:lblAlgn val="ctr"/>
        <c:lblOffset val="100"/>
        <c:noMultiLvlLbl val="0"/>
      </c:catAx>
      <c:valAx>
        <c:axId val="112182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2637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DB1-4EA7-842D-60F2F46AE53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DB1-4EA7-842D-60F2F46AE53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DB1-4EA7-842D-60F2F46AE53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DB1-4EA7-842D-60F2F46AE530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DB1-4EA7-842D-60F2F46AE530}"/>
              </c:ext>
            </c:extLst>
          </c:dPt>
          <c:dPt>
            <c:idx val="5"/>
            <c:invertIfNegative val="0"/>
            <c:bubble3D val="0"/>
            <c:spPr>
              <a:solidFill>
                <a:srgbClr val="F30D5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DB1-4EA7-842D-60F2F46AE530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DB1-4EA7-842D-60F2F46AE530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DB1-4EA7-842D-60F2F46AE530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DB1-4EA7-842D-60F2F46AE530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DB1-4EA7-842D-60F2F46AE5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COLOMBIA</c:v>
                </c:pt>
                <c:pt idx="1">
                  <c:v>AUSTRALIA</c:v>
                </c:pt>
                <c:pt idx="2">
                  <c:v>ESPAÑA</c:v>
                </c:pt>
                <c:pt idx="3">
                  <c:v>ESTADOS UNIDOS</c:v>
                </c:pt>
                <c:pt idx="4">
                  <c:v>HOLANDA</c:v>
                </c:pt>
                <c:pt idx="5">
                  <c:v>JAPON</c:v>
                </c:pt>
                <c:pt idx="6">
                  <c:v>CANADA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20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DB1-4EA7-842D-60F2F46AE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92726431"/>
        <c:axId val="1014201087"/>
      </c:barChart>
      <c:catAx>
        <c:axId val="13927264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14201087"/>
        <c:crosses val="autoZero"/>
        <c:auto val="1"/>
        <c:lblAlgn val="ctr"/>
        <c:lblOffset val="100"/>
        <c:noMultiLvlLbl val="0"/>
      </c:catAx>
      <c:valAx>
        <c:axId val="1014201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2726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TIPOS DE EVENTO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Hoja2!$L$3</c:f>
              <c:strCache>
                <c:ptCount val="1"/>
                <c:pt idx="0">
                  <c:v>NÚMERO DE EVENTO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Hoja2!$K$4:$K$36</c:f>
              <c:strCache>
                <c:ptCount val="33"/>
                <c:pt idx="0">
                  <c:v>TORNEO</c:v>
                </c:pt>
                <c:pt idx="1">
                  <c:v>JUEGOS</c:v>
                </c:pt>
                <c:pt idx="2">
                  <c:v>ASAMBLEAS</c:v>
                </c:pt>
                <c:pt idx="3">
                  <c:v>JUNTAS</c:v>
                </c:pt>
                <c:pt idx="4">
                  <c:v>COMITÉ</c:v>
                </c:pt>
                <c:pt idx="5">
                  <c:v>CONVERSATORIO</c:v>
                </c:pt>
                <c:pt idx="6">
                  <c:v>TALLER</c:v>
                </c:pt>
                <c:pt idx="7">
                  <c:v>WEBINAR</c:v>
                </c:pt>
                <c:pt idx="8">
                  <c:v>CONFERENCIA</c:v>
                </c:pt>
                <c:pt idx="9">
                  <c:v>VISITA</c:v>
                </c:pt>
                <c:pt idx="10">
                  <c:v>REUNION</c:v>
                </c:pt>
                <c:pt idx="11">
                  <c:v>ENSAYO</c:v>
                </c:pt>
                <c:pt idx="12">
                  <c:v>CONSEJO DE PRESIDENTES</c:v>
                </c:pt>
                <c:pt idx="13">
                  <c:v>SEMINARIO</c:v>
                </c:pt>
                <c:pt idx="14">
                  <c:v>CINE FORO</c:v>
                </c:pt>
                <c:pt idx="15">
                  <c:v>MEDITACIONES</c:v>
                </c:pt>
                <c:pt idx="16">
                  <c:v>ENTREVISTAS</c:v>
                </c:pt>
                <c:pt idx="17">
                  <c:v>HOMENAJE</c:v>
                </c:pt>
                <c:pt idx="18">
                  <c:v>ENTRENAMIENTO</c:v>
                </c:pt>
                <c:pt idx="19">
                  <c:v>TERTULIA</c:v>
                </c:pt>
                <c:pt idx="20">
                  <c:v>DE VIVA VOZ</c:v>
                </c:pt>
                <c:pt idx="21">
                  <c:v>CAFÉ LITERARIO</c:v>
                </c:pt>
                <c:pt idx="22">
                  <c:v>EMPRENDIMIENTO</c:v>
                </c:pt>
                <c:pt idx="23">
                  <c:v>PORTAFOLIOS</c:v>
                </c:pt>
                <c:pt idx="24">
                  <c:v>ANIVERSARIO</c:v>
                </c:pt>
                <c:pt idx="25">
                  <c:v>PREMIACIÓN</c:v>
                </c:pt>
                <c:pt idx="26">
                  <c:v>LANZAMIENTO LIBRO</c:v>
                </c:pt>
                <c:pt idx="27">
                  <c:v>SESIÓN FOTOGRAFICA</c:v>
                </c:pt>
                <c:pt idx="28">
                  <c:v>CONCIERTO</c:v>
                </c:pt>
                <c:pt idx="29">
                  <c:v>PSICORUTA</c:v>
                </c:pt>
                <c:pt idx="30">
                  <c:v>CONDUMIO</c:v>
                </c:pt>
                <c:pt idx="31">
                  <c:v>CABALGATA</c:v>
                </c:pt>
                <c:pt idx="32">
                  <c:v>CAMINATA</c:v>
                </c:pt>
              </c:strCache>
            </c:strRef>
          </c:cat>
          <c:val>
            <c:numRef>
              <c:f>Hoja2!$L$4:$L$36</c:f>
              <c:numCache>
                <c:formatCode>General</c:formatCode>
                <c:ptCount val="33"/>
                <c:pt idx="0">
                  <c:v>5</c:v>
                </c:pt>
                <c:pt idx="1">
                  <c:v>12</c:v>
                </c:pt>
                <c:pt idx="2">
                  <c:v>28</c:v>
                </c:pt>
                <c:pt idx="3">
                  <c:v>188</c:v>
                </c:pt>
                <c:pt idx="4">
                  <c:v>25</c:v>
                </c:pt>
                <c:pt idx="5">
                  <c:v>9</c:v>
                </c:pt>
                <c:pt idx="6">
                  <c:v>90</c:v>
                </c:pt>
                <c:pt idx="7">
                  <c:v>14</c:v>
                </c:pt>
                <c:pt idx="8">
                  <c:v>241</c:v>
                </c:pt>
                <c:pt idx="9">
                  <c:v>25</c:v>
                </c:pt>
                <c:pt idx="10">
                  <c:v>66</c:v>
                </c:pt>
                <c:pt idx="11">
                  <c:v>11</c:v>
                </c:pt>
                <c:pt idx="12">
                  <c:v>7</c:v>
                </c:pt>
                <c:pt idx="13">
                  <c:v>12</c:v>
                </c:pt>
                <c:pt idx="14">
                  <c:v>4</c:v>
                </c:pt>
                <c:pt idx="15">
                  <c:v>5</c:v>
                </c:pt>
                <c:pt idx="16">
                  <c:v>2</c:v>
                </c:pt>
                <c:pt idx="17">
                  <c:v>3</c:v>
                </c:pt>
                <c:pt idx="18">
                  <c:v>6</c:v>
                </c:pt>
                <c:pt idx="19">
                  <c:v>6</c:v>
                </c:pt>
                <c:pt idx="20">
                  <c:v>13</c:v>
                </c:pt>
                <c:pt idx="21">
                  <c:v>7</c:v>
                </c:pt>
                <c:pt idx="22">
                  <c:v>21</c:v>
                </c:pt>
                <c:pt idx="23">
                  <c:v>1</c:v>
                </c:pt>
                <c:pt idx="24">
                  <c:v>2</c:v>
                </c:pt>
                <c:pt idx="25">
                  <c:v>1</c:v>
                </c:pt>
                <c:pt idx="26">
                  <c:v>6</c:v>
                </c:pt>
                <c:pt idx="27">
                  <c:v>2</c:v>
                </c:pt>
                <c:pt idx="28">
                  <c:v>3</c:v>
                </c:pt>
                <c:pt idx="29">
                  <c:v>22</c:v>
                </c:pt>
                <c:pt idx="30">
                  <c:v>1</c:v>
                </c:pt>
                <c:pt idx="31">
                  <c:v>1</c:v>
                </c:pt>
                <c:pt idx="3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A-496B-A3D0-00D246F25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2047120"/>
        <c:axId val="449057776"/>
      </c:barChart>
      <c:catAx>
        <c:axId val="206204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49057776"/>
        <c:crosses val="autoZero"/>
        <c:auto val="1"/>
        <c:lblAlgn val="ctr"/>
        <c:lblOffset val="100"/>
        <c:noMultiLvlLbl val="0"/>
      </c:catAx>
      <c:valAx>
        <c:axId val="44905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6204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TIPO EVENTO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4319-4623-930E-8114CAB2F2D2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4319-4623-930E-8114CAB2F2D2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4319-4623-930E-8114CAB2F2D2}"/>
              </c:ext>
            </c:extLst>
          </c:dPt>
          <c:dLbls>
            <c:dLbl>
              <c:idx val="0"/>
              <c:layout>
                <c:manualLayout>
                  <c:x val="0.27083333333333331"/>
                  <c:y val="-4.629629629629714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4711286089239"/>
                      <c:h val="0.25124999999999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319-4623-930E-8114CAB2F2D2}"/>
                </c:ext>
              </c:extLst>
            </c:dLbl>
            <c:dLbl>
              <c:idx val="1"/>
              <c:layout>
                <c:manualLayout>
                  <c:x val="-0.30552996500437446"/>
                  <c:y val="-1.38888888888888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319-4623-930E-8114CAB2F2D2}"/>
                </c:ext>
              </c:extLst>
            </c:dLbl>
            <c:dLbl>
              <c:idx val="2"/>
              <c:layout>
                <c:manualLayout>
                  <c:x val="-0.18055555555555552"/>
                  <c:y val="-7.87037037037037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319-4623-930E-8114CAB2F2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Hoja3!$D$27:$D$29</c:f>
              <c:strCache>
                <c:ptCount val="3"/>
                <c:pt idx="0">
                  <c:v>CONFERENCIA</c:v>
                </c:pt>
                <c:pt idx="1">
                  <c:v>WEBINAR</c:v>
                </c:pt>
                <c:pt idx="2">
                  <c:v>HOMENAJE</c:v>
                </c:pt>
              </c:strCache>
            </c:strRef>
          </c:cat>
          <c:val>
            <c:numRef>
              <c:f>Hoja3!$E$27:$E$29</c:f>
              <c:numCache>
                <c:formatCode>General</c:formatCode>
                <c:ptCount val="3"/>
                <c:pt idx="0">
                  <c:v>11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19-4623-930E-8114CAB2F2D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BA-474A-B49E-3EBF0715EB7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BA-474A-B49E-3EBF0715EB7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BA-474A-B49E-3EBF0715EB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Canales!$B$10:$B$13</c:f>
              <c:strCache>
                <c:ptCount val="4"/>
                <c:pt idx="0">
                  <c:v>Atención
Contact Center</c:v>
                </c:pt>
                <c:pt idx="1">
                  <c:v>Atención
CSA</c:v>
                </c:pt>
                <c:pt idx="2">
                  <c:v>SUA
CSA</c:v>
                </c:pt>
                <c:pt idx="3">
                  <c:v>WhatsApp
Contact Center</c:v>
                </c:pt>
              </c:strCache>
            </c:strRef>
          </c:cat>
          <c:val>
            <c:numRef>
              <c:f>Canales!$C$10:$C$13</c:f>
              <c:numCache>
                <c:formatCode>#,##0</c:formatCode>
                <c:ptCount val="4"/>
                <c:pt idx="0">
                  <c:v>30491</c:v>
                </c:pt>
                <c:pt idx="1">
                  <c:v>16850</c:v>
                </c:pt>
                <c:pt idx="2">
                  <c:v>7674</c:v>
                </c:pt>
                <c:pt idx="3">
                  <c:v>6008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BA-474A-B49E-3EBF0715EB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25399904"/>
        <c:axId val="2002028159"/>
      </c:barChart>
      <c:catAx>
        <c:axId val="42539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02028159"/>
        <c:crosses val="autoZero"/>
        <c:auto val="1"/>
        <c:lblAlgn val="ctr"/>
        <c:lblOffset val="100"/>
        <c:noMultiLvlLbl val="0"/>
      </c:catAx>
      <c:valAx>
        <c:axId val="20020281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2539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7B129-741E-465B-8C70-E06C6C362EE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1FB52078-6BD1-4A4F-9FC4-F0B9221EBA25}">
      <dgm:prSet phldrT="[Texto]" custT="1"/>
      <dgm:spPr>
        <a:solidFill>
          <a:schemeClr val="bg2"/>
        </a:solidFill>
      </dgm:spPr>
      <dgm:t>
        <a:bodyPr/>
        <a:lstStyle/>
        <a:p>
          <a:r>
            <a:rPr lang="es-CO" sz="1600" dirty="0"/>
            <a:t>Estratégicos</a:t>
          </a:r>
        </a:p>
      </dgm:t>
    </dgm:pt>
    <dgm:pt modelId="{F18E664B-2534-4842-AE65-4E3598AF3137}" type="parTrans" cxnId="{12671E31-5734-421C-A447-266A895234E1}">
      <dgm:prSet/>
      <dgm:spPr/>
      <dgm:t>
        <a:bodyPr/>
        <a:lstStyle/>
        <a:p>
          <a:endParaRPr lang="es-CO" sz="1600"/>
        </a:p>
      </dgm:t>
    </dgm:pt>
    <dgm:pt modelId="{2522F455-CCB2-4DCC-9A77-9DAD6F7A7581}" type="sibTrans" cxnId="{12671E31-5734-421C-A447-266A895234E1}">
      <dgm:prSet/>
      <dgm:spPr/>
      <dgm:t>
        <a:bodyPr/>
        <a:lstStyle/>
        <a:p>
          <a:endParaRPr lang="es-CO" sz="1600"/>
        </a:p>
      </dgm:t>
    </dgm:pt>
    <dgm:pt modelId="{67CE0C1D-0E04-4A66-888A-6A0C3E3C1C94}">
      <dgm:prSet phldrT="[Texto]" custT="1"/>
      <dgm:spPr/>
      <dgm:t>
        <a:bodyPr/>
        <a:lstStyle/>
        <a:p>
          <a:r>
            <a:rPr lang="es-CO" sz="1600" dirty="0"/>
            <a:t>Selección </a:t>
          </a:r>
        </a:p>
      </dgm:t>
    </dgm:pt>
    <dgm:pt modelId="{07406270-A2B9-4309-BC58-2BBF441A7BF4}" type="parTrans" cxnId="{3D35F600-74E6-43D6-A5A7-C6894DC9DE82}">
      <dgm:prSet custT="1"/>
      <dgm:spPr/>
      <dgm:t>
        <a:bodyPr/>
        <a:lstStyle/>
        <a:p>
          <a:endParaRPr lang="es-CO" sz="1600"/>
        </a:p>
      </dgm:t>
    </dgm:pt>
    <dgm:pt modelId="{3F278644-C28D-411F-A443-01CFF8B59945}" type="sibTrans" cxnId="{3D35F600-74E6-43D6-A5A7-C6894DC9DE82}">
      <dgm:prSet/>
      <dgm:spPr/>
      <dgm:t>
        <a:bodyPr/>
        <a:lstStyle/>
        <a:p>
          <a:endParaRPr lang="es-CO" sz="1600"/>
        </a:p>
      </dgm:t>
    </dgm:pt>
    <dgm:pt modelId="{49C61610-3AB8-4BBC-9788-4ED22EB4E914}">
      <dgm:prSet phldrT="[Texto]" custT="1"/>
      <dgm:spPr/>
      <dgm:t>
        <a:bodyPr/>
        <a:lstStyle/>
        <a:p>
          <a:r>
            <a:rPr lang="es-CO" sz="1600" dirty="0"/>
            <a:t>Formación  y Desarrollo</a:t>
          </a:r>
        </a:p>
      </dgm:t>
    </dgm:pt>
    <dgm:pt modelId="{1C3F0F7D-2F25-4571-98AA-A35F144199DB}" type="parTrans" cxnId="{793E6ABD-6887-46EB-AF84-5C04E0DDBF38}">
      <dgm:prSet custT="1"/>
      <dgm:spPr/>
      <dgm:t>
        <a:bodyPr/>
        <a:lstStyle/>
        <a:p>
          <a:endParaRPr lang="es-CO" sz="1600"/>
        </a:p>
      </dgm:t>
    </dgm:pt>
    <dgm:pt modelId="{58206291-B5D1-4473-8508-131A764D8878}" type="sibTrans" cxnId="{793E6ABD-6887-46EB-AF84-5C04E0DDBF38}">
      <dgm:prSet/>
      <dgm:spPr/>
      <dgm:t>
        <a:bodyPr/>
        <a:lstStyle/>
        <a:p>
          <a:endParaRPr lang="es-CO" sz="1600"/>
        </a:p>
      </dgm:t>
    </dgm:pt>
    <dgm:pt modelId="{20854465-98E9-470C-BF46-C276EDBAAA1A}">
      <dgm:prSet phldrT="[Texto]" custT="1"/>
      <dgm:spPr/>
      <dgm:t>
        <a:bodyPr/>
        <a:lstStyle/>
        <a:p>
          <a:r>
            <a:rPr lang="es-CO" sz="1600" dirty="0"/>
            <a:t>Desempeño</a:t>
          </a:r>
        </a:p>
      </dgm:t>
    </dgm:pt>
    <dgm:pt modelId="{C0E86AD3-EEEE-4E30-A025-05B9FD6A0FA5}" type="parTrans" cxnId="{EFAA8FA9-D2BE-470A-A4C2-DF6D6094AB54}">
      <dgm:prSet custT="1"/>
      <dgm:spPr/>
      <dgm:t>
        <a:bodyPr/>
        <a:lstStyle/>
        <a:p>
          <a:endParaRPr lang="es-CO" sz="1600"/>
        </a:p>
      </dgm:t>
    </dgm:pt>
    <dgm:pt modelId="{B038E68B-32BB-4401-B4FF-17B59B43BC6E}" type="sibTrans" cxnId="{EFAA8FA9-D2BE-470A-A4C2-DF6D6094AB54}">
      <dgm:prSet/>
      <dgm:spPr/>
      <dgm:t>
        <a:bodyPr/>
        <a:lstStyle/>
        <a:p>
          <a:endParaRPr lang="es-CO" sz="1600"/>
        </a:p>
      </dgm:t>
    </dgm:pt>
    <dgm:pt modelId="{ECE8F03D-282C-454D-8A4E-2CC4C2E7CC96}">
      <dgm:prSet phldrT="[Texto]" custT="1"/>
      <dgm:spPr/>
      <dgm:t>
        <a:bodyPr/>
        <a:lstStyle/>
        <a:p>
          <a:r>
            <a:rPr lang="es-CO" sz="1600" dirty="0"/>
            <a:t>Bienestar</a:t>
          </a:r>
        </a:p>
      </dgm:t>
    </dgm:pt>
    <dgm:pt modelId="{235BA953-D291-4FB3-881A-C6DE420F8E8E}" type="parTrans" cxnId="{71BE78AF-5BDE-48FF-BBF5-0717189CBBA4}">
      <dgm:prSet custT="1"/>
      <dgm:spPr/>
      <dgm:t>
        <a:bodyPr/>
        <a:lstStyle/>
        <a:p>
          <a:endParaRPr lang="es-CO" sz="1600"/>
        </a:p>
      </dgm:t>
    </dgm:pt>
    <dgm:pt modelId="{04A68AB1-7119-47D6-BF06-0CD9D45DFACD}" type="sibTrans" cxnId="{71BE78AF-5BDE-48FF-BBF5-0717189CBBA4}">
      <dgm:prSet/>
      <dgm:spPr/>
      <dgm:t>
        <a:bodyPr/>
        <a:lstStyle/>
        <a:p>
          <a:endParaRPr lang="es-CO" sz="1600"/>
        </a:p>
      </dgm:t>
    </dgm:pt>
    <dgm:pt modelId="{25A8E89C-C489-4D3A-A990-3B477B9E93D5}" type="pres">
      <dgm:prSet presAssocID="{DA07B129-741E-465B-8C70-E06C6C362E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96D6630-A9FC-4668-8C30-C39FE1E81E3D}" type="pres">
      <dgm:prSet presAssocID="{1FB52078-6BD1-4A4F-9FC4-F0B9221EBA25}" presName="root1" presStyleCnt="0"/>
      <dgm:spPr/>
    </dgm:pt>
    <dgm:pt modelId="{A0F88F02-0FF8-45C3-846D-B4E93523487E}" type="pres">
      <dgm:prSet presAssocID="{1FB52078-6BD1-4A4F-9FC4-F0B9221EBA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8E9E181-F3DE-4A74-8255-A0BE27BFF711}" type="pres">
      <dgm:prSet presAssocID="{1FB52078-6BD1-4A4F-9FC4-F0B9221EBA25}" presName="level2hierChild" presStyleCnt="0"/>
      <dgm:spPr/>
    </dgm:pt>
    <dgm:pt modelId="{967BE89D-8173-46E4-BFD5-79B11C2E1D05}" type="pres">
      <dgm:prSet presAssocID="{07406270-A2B9-4309-BC58-2BBF441A7BF4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B5591BE1-AB5C-4528-A887-9A347CA63E9E}" type="pres">
      <dgm:prSet presAssocID="{07406270-A2B9-4309-BC58-2BBF441A7BF4}" presName="connTx" presStyleLbl="parChTrans1D2" presStyleIdx="0" presStyleCnt="4"/>
      <dgm:spPr/>
      <dgm:t>
        <a:bodyPr/>
        <a:lstStyle/>
        <a:p>
          <a:endParaRPr lang="es-ES"/>
        </a:p>
      </dgm:t>
    </dgm:pt>
    <dgm:pt modelId="{87EA19FD-5791-4CF6-BE3A-ECBAEB83107F}" type="pres">
      <dgm:prSet presAssocID="{67CE0C1D-0E04-4A66-888A-6A0C3E3C1C94}" presName="root2" presStyleCnt="0"/>
      <dgm:spPr/>
    </dgm:pt>
    <dgm:pt modelId="{EEFCA38B-0820-45DB-B931-E139179B9D08}" type="pres">
      <dgm:prSet presAssocID="{67CE0C1D-0E04-4A66-888A-6A0C3E3C1C9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E951D0-605E-48CB-943D-282772A060D5}" type="pres">
      <dgm:prSet presAssocID="{67CE0C1D-0E04-4A66-888A-6A0C3E3C1C94}" presName="level3hierChild" presStyleCnt="0"/>
      <dgm:spPr/>
    </dgm:pt>
    <dgm:pt modelId="{6A4D53EF-F7ED-4957-A72F-0DC853BFAA5B}" type="pres">
      <dgm:prSet presAssocID="{1C3F0F7D-2F25-4571-98AA-A35F144199DB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85080EE7-F7AF-41D9-8F9A-38476D56BFA0}" type="pres">
      <dgm:prSet presAssocID="{1C3F0F7D-2F25-4571-98AA-A35F144199DB}" presName="connTx" presStyleLbl="parChTrans1D2" presStyleIdx="1" presStyleCnt="4"/>
      <dgm:spPr/>
      <dgm:t>
        <a:bodyPr/>
        <a:lstStyle/>
        <a:p>
          <a:endParaRPr lang="es-ES"/>
        </a:p>
      </dgm:t>
    </dgm:pt>
    <dgm:pt modelId="{E26486C7-7EEE-4626-8EAB-0FE34382F541}" type="pres">
      <dgm:prSet presAssocID="{49C61610-3AB8-4BBC-9788-4ED22EB4E914}" presName="root2" presStyleCnt="0"/>
      <dgm:spPr/>
    </dgm:pt>
    <dgm:pt modelId="{58D71AA8-64E3-488A-B9F3-F0BF30189713}" type="pres">
      <dgm:prSet presAssocID="{49C61610-3AB8-4BBC-9788-4ED22EB4E91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B4DDAB-C0AE-4E01-8981-F50BF71A5DB3}" type="pres">
      <dgm:prSet presAssocID="{49C61610-3AB8-4BBC-9788-4ED22EB4E914}" presName="level3hierChild" presStyleCnt="0"/>
      <dgm:spPr/>
    </dgm:pt>
    <dgm:pt modelId="{CE292EFB-7B67-4A01-9081-79CFEE754198}" type="pres">
      <dgm:prSet presAssocID="{C0E86AD3-EEEE-4E30-A025-05B9FD6A0FA5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94DD874E-BF70-42EF-BF5C-1E70C809A367}" type="pres">
      <dgm:prSet presAssocID="{C0E86AD3-EEEE-4E30-A025-05B9FD6A0FA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93587196-43BA-4412-A17B-31CECECA99C1}" type="pres">
      <dgm:prSet presAssocID="{20854465-98E9-470C-BF46-C276EDBAAA1A}" presName="root2" presStyleCnt="0"/>
      <dgm:spPr/>
    </dgm:pt>
    <dgm:pt modelId="{0A7587B1-973D-4B4A-9668-751A6BC22760}" type="pres">
      <dgm:prSet presAssocID="{20854465-98E9-470C-BF46-C276EDBAAA1A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A4C8C0-02B0-4118-8112-CBC50FBB2629}" type="pres">
      <dgm:prSet presAssocID="{20854465-98E9-470C-BF46-C276EDBAAA1A}" presName="level3hierChild" presStyleCnt="0"/>
      <dgm:spPr/>
    </dgm:pt>
    <dgm:pt modelId="{12E227D2-D023-4891-BCDF-D00E8D3DEE3C}" type="pres">
      <dgm:prSet presAssocID="{235BA953-D291-4FB3-881A-C6DE420F8E8E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A3F48BB7-FE3D-4F78-A71A-1EFADCBB2338}" type="pres">
      <dgm:prSet presAssocID="{235BA953-D291-4FB3-881A-C6DE420F8E8E}" presName="connTx" presStyleLbl="parChTrans1D2" presStyleIdx="3" presStyleCnt="4"/>
      <dgm:spPr/>
      <dgm:t>
        <a:bodyPr/>
        <a:lstStyle/>
        <a:p>
          <a:endParaRPr lang="es-ES"/>
        </a:p>
      </dgm:t>
    </dgm:pt>
    <dgm:pt modelId="{AEAF8261-AC82-491B-9FFE-BD7DC94AC2E4}" type="pres">
      <dgm:prSet presAssocID="{ECE8F03D-282C-454D-8A4E-2CC4C2E7CC96}" presName="root2" presStyleCnt="0"/>
      <dgm:spPr/>
    </dgm:pt>
    <dgm:pt modelId="{06A687BD-6223-4FA6-8697-74155F844CCD}" type="pres">
      <dgm:prSet presAssocID="{ECE8F03D-282C-454D-8A4E-2CC4C2E7CC9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A96C07-FFF5-40C7-9EAC-EFC3CBF7DAD3}" type="pres">
      <dgm:prSet presAssocID="{ECE8F03D-282C-454D-8A4E-2CC4C2E7CC96}" presName="level3hierChild" presStyleCnt="0"/>
      <dgm:spPr/>
    </dgm:pt>
  </dgm:ptLst>
  <dgm:cxnLst>
    <dgm:cxn modelId="{96FB4F35-3016-4C3C-A7F7-FB12B896DD18}" type="presOf" srcId="{235BA953-D291-4FB3-881A-C6DE420F8E8E}" destId="{12E227D2-D023-4891-BCDF-D00E8D3DEE3C}" srcOrd="0" destOrd="0" presId="urn:microsoft.com/office/officeart/2008/layout/HorizontalMultiLevelHierarchy"/>
    <dgm:cxn modelId="{71BE78AF-5BDE-48FF-BBF5-0717189CBBA4}" srcId="{1FB52078-6BD1-4A4F-9FC4-F0B9221EBA25}" destId="{ECE8F03D-282C-454D-8A4E-2CC4C2E7CC96}" srcOrd="3" destOrd="0" parTransId="{235BA953-D291-4FB3-881A-C6DE420F8E8E}" sibTransId="{04A68AB1-7119-47D6-BF06-0CD9D45DFACD}"/>
    <dgm:cxn modelId="{3D35F600-74E6-43D6-A5A7-C6894DC9DE82}" srcId="{1FB52078-6BD1-4A4F-9FC4-F0B9221EBA25}" destId="{67CE0C1D-0E04-4A66-888A-6A0C3E3C1C94}" srcOrd="0" destOrd="0" parTransId="{07406270-A2B9-4309-BC58-2BBF441A7BF4}" sibTransId="{3F278644-C28D-411F-A443-01CFF8B59945}"/>
    <dgm:cxn modelId="{724688B7-6A36-40CB-8D5D-DFC6AB04F3B5}" type="presOf" srcId="{67CE0C1D-0E04-4A66-888A-6A0C3E3C1C94}" destId="{EEFCA38B-0820-45DB-B931-E139179B9D08}" srcOrd="0" destOrd="0" presId="urn:microsoft.com/office/officeart/2008/layout/HorizontalMultiLevelHierarchy"/>
    <dgm:cxn modelId="{EFA68367-9063-45A3-A460-EB98E980DE17}" type="presOf" srcId="{235BA953-D291-4FB3-881A-C6DE420F8E8E}" destId="{A3F48BB7-FE3D-4F78-A71A-1EFADCBB2338}" srcOrd="1" destOrd="0" presId="urn:microsoft.com/office/officeart/2008/layout/HorizontalMultiLevelHierarchy"/>
    <dgm:cxn modelId="{9F3F2E89-169E-439C-BDDC-C374D40D1CDA}" type="presOf" srcId="{49C61610-3AB8-4BBC-9788-4ED22EB4E914}" destId="{58D71AA8-64E3-488A-B9F3-F0BF30189713}" srcOrd="0" destOrd="0" presId="urn:microsoft.com/office/officeart/2008/layout/HorizontalMultiLevelHierarchy"/>
    <dgm:cxn modelId="{71FEF45A-95DF-4812-8035-F0AAA7540DC6}" type="presOf" srcId="{1FB52078-6BD1-4A4F-9FC4-F0B9221EBA25}" destId="{A0F88F02-0FF8-45C3-846D-B4E93523487E}" srcOrd="0" destOrd="0" presId="urn:microsoft.com/office/officeart/2008/layout/HorizontalMultiLevelHierarchy"/>
    <dgm:cxn modelId="{F547163D-5E86-4468-B8B3-79BBB7E5D40C}" type="presOf" srcId="{1C3F0F7D-2F25-4571-98AA-A35F144199DB}" destId="{6A4D53EF-F7ED-4957-A72F-0DC853BFAA5B}" srcOrd="0" destOrd="0" presId="urn:microsoft.com/office/officeart/2008/layout/HorizontalMultiLevelHierarchy"/>
    <dgm:cxn modelId="{DBF40EDC-852C-4614-8AC2-4EC446A5AB3C}" type="presOf" srcId="{1C3F0F7D-2F25-4571-98AA-A35F144199DB}" destId="{85080EE7-F7AF-41D9-8F9A-38476D56BFA0}" srcOrd="1" destOrd="0" presId="urn:microsoft.com/office/officeart/2008/layout/HorizontalMultiLevelHierarchy"/>
    <dgm:cxn modelId="{6FAC16DC-D585-4DC6-8294-7C1CEA4F84D3}" type="presOf" srcId="{C0E86AD3-EEEE-4E30-A025-05B9FD6A0FA5}" destId="{CE292EFB-7B67-4A01-9081-79CFEE754198}" srcOrd="0" destOrd="0" presId="urn:microsoft.com/office/officeart/2008/layout/HorizontalMultiLevelHierarchy"/>
    <dgm:cxn modelId="{89465EA5-5566-49EF-9DD6-135A9B288CD8}" type="presOf" srcId="{20854465-98E9-470C-BF46-C276EDBAAA1A}" destId="{0A7587B1-973D-4B4A-9668-751A6BC22760}" srcOrd="0" destOrd="0" presId="urn:microsoft.com/office/officeart/2008/layout/HorizontalMultiLevelHierarchy"/>
    <dgm:cxn modelId="{8B5E1A79-24F1-49E8-9078-A830036F1A62}" type="presOf" srcId="{DA07B129-741E-465B-8C70-E06C6C362EE8}" destId="{25A8E89C-C489-4D3A-A990-3B477B9E93D5}" srcOrd="0" destOrd="0" presId="urn:microsoft.com/office/officeart/2008/layout/HorizontalMultiLevelHierarchy"/>
    <dgm:cxn modelId="{0BF58AB8-5CDF-44D2-B09F-60FE4407666C}" type="presOf" srcId="{07406270-A2B9-4309-BC58-2BBF441A7BF4}" destId="{B5591BE1-AB5C-4528-A887-9A347CA63E9E}" srcOrd="1" destOrd="0" presId="urn:microsoft.com/office/officeart/2008/layout/HorizontalMultiLevelHierarchy"/>
    <dgm:cxn modelId="{EFAA8FA9-D2BE-470A-A4C2-DF6D6094AB54}" srcId="{1FB52078-6BD1-4A4F-9FC4-F0B9221EBA25}" destId="{20854465-98E9-470C-BF46-C276EDBAAA1A}" srcOrd="2" destOrd="0" parTransId="{C0E86AD3-EEEE-4E30-A025-05B9FD6A0FA5}" sibTransId="{B038E68B-32BB-4401-B4FF-17B59B43BC6E}"/>
    <dgm:cxn modelId="{793E6ABD-6887-46EB-AF84-5C04E0DDBF38}" srcId="{1FB52078-6BD1-4A4F-9FC4-F0B9221EBA25}" destId="{49C61610-3AB8-4BBC-9788-4ED22EB4E914}" srcOrd="1" destOrd="0" parTransId="{1C3F0F7D-2F25-4571-98AA-A35F144199DB}" sibTransId="{58206291-B5D1-4473-8508-131A764D8878}"/>
    <dgm:cxn modelId="{DB1B9F3A-27F9-487D-A0D2-190877015630}" type="presOf" srcId="{07406270-A2B9-4309-BC58-2BBF441A7BF4}" destId="{967BE89D-8173-46E4-BFD5-79B11C2E1D05}" srcOrd="0" destOrd="0" presId="urn:microsoft.com/office/officeart/2008/layout/HorizontalMultiLevelHierarchy"/>
    <dgm:cxn modelId="{8D8B677A-C1C9-42B1-A8EA-B88039BCF46A}" type="presOf" srcId="{ECE8F03D-282C-454D-8A4E-2CC4C2E7CC96}" destId="{06A687BD-6223-4FA6-8697-74155F844CCD}" srcOrd="0" destOrd="0" presId="urn:microsoft.com/office/officeart/2008/layout/HorizontalMultiLevelHierarchy"/>
    <dgm:cxn modelId="{EB1AACDB-806A-4FD9-BA9A-01263CE77CF0}" type="presOf" srcId="{C0E86AD3-EEEE-4E30-A025-05B9FD6A0FA5}" destId="{94DD874E-BF70-42EF-BF5C-1E70C809A367}" srcOrd="1" destOrd="0" presId="urn:microsoft.com/office/officeart/2008/layout/HorizontalMultiLevelHierarchy"/>
    <dgm:cxn modelId="{12671E31-5734-421C-A447-266A895234E1}" srcId="{DA07B129-741E-465B-8C70-E06C6C362EE8}" destId="{1FB52078-6BD1-4A4F-9FC4-F0B9221EBA25}" srcOrd="0" destOrd="0" parTransId="{F18E664B-2534-4842-AE65-4E3598AF3137}" sibTransId="{2522F455-CCB2-4DCC-9A77-9DAD6F7A7581}"/>
    <dgm:cxn modelId="{0619A5DE-7179-41A1-8FA6-78CCC0E59DD1}" type="presParOf" srcId="{25A8E89C-C489-4D3A-A990-3B477B9E93D5}" destId="{596D6630-A9FC-4668-8C30-C39FE1E81E3D}" srcOrd="0" destOrd="0" presId="urn:microsoft.com/office/officeart/2008/layout/HorizontalMultiLevelHierarchy"/>
    <dgm:cxn modelId="{4793AE0D-B5AB-4973-83B5-E116D41CB70A}" type="presParOf" srcId="{596D6630-A9FC-4668-8C30-C39FE1E81E3D}" destId="{A0F88F02-0FF8-45C3-846D-B4E93523487E}" srcOrd="0" destOrd="0" presId="urn:microsoft.com/office/officeart/2008/layout/HorizontalMultiLevelHierarchy"/>
    <dgm:cxn modelId="{96FD3C06-C7C7-44FA-A288-48BD4233ADAA}" type="presParOf" srcId="{596D6630-A9FC-4668-8C30-C39FE1E81E3D}" destId="{88E9E181-F3DE-4A74-8255-A0BE27BFF711}" srcOrd="1" destOrd="0" presId="urn:microsoft.com/office/officeart/2008/layout/HorizontalMultiLevelHierarchy"/>
    <dgm:cxn modelId="{745E7E70-96E2-4301-8522-17F69E5A1C71}" type="presParOf" srcId="{88E9E181-F3DE-4A74-8255-A0BE27BFF711}" destId="{967BE89D-8173-46E4-BFD5-79B11C2E1D05}" srcOrd="0" destOrd="0" presId="urn:microsoft.com/office/officeart/2008/layout/HorizontalMultiLevelHierarchy"/>
    <dgm:cxn modelId="{40109093-B244-447C-8499-86FA07EE1CF4}" type="presParOf" srcId="{967BE89D-8173-46E4-BFD5-79B11C2E1D05}" destId="{B5591BE1-AB5C-4528-A887-9A347CA63E9E}" srcOrd="0" destOrd="0" presId="urn:microsoft.com/office/officeart/2008/layout/HorizontalMultiLevelHierarchy"/>
    <dgm:cxn modelId="{DF455327-E214-4AC0-BE6D-04EF73ECF7B7}" type="presParOf" srcId="{88E9E181-F3DE-4A74-8255-A0BE27BFF711}" destId="{87EA19FD-5791-4CF6-BE3A-ECBAEB83107F}" srcOrd="1" destOrd="0" presId="urn:microsoft.com/office/officeart/2008/layout/HorizontalMultiLevelHierarchy"/>
    <dgm:cxn modelId="{6D820254-BFA4-491E-B6E8-B27AD2E3FEFF}" type="presParOf" srcId="{87EA19FD-5791-4CF6-BE3A-ECBAEB83107F}" destId="{EEFCA38B-0820-45DB-B931-E139179B9D08}" srcOrd="0" destOrd="0" presId="urn:microsoft.com/office/officeart/2008/layout/HorizontalMultiLevelHierarchy"/>
    <dgm:cxn modelId="{C8316028-7C57-4C79-B544-CC17DB79811B}" type="presParOf" srcId="{87EA19FD-5791-4CF6-BE3A-ECBAEB83107F}" destId="{CCE951D0-605E-48CB-943D-282772A060D5}" srcOrd="1" destOrd="0" presId="urn:microsoft.com/office/officeart/2008/layout/HorizontalMultiLevelHierarchy"/>
    <dgm:cxn modelId="{65F5038A-6E2E-401C-A66C-3C7F2692EAC9}" type="presParOf" srcId="{88E9E181-F3DE-4A74-8255-A0BE27BFF711}" destId="{6A4D53EF-F7ED-4957-A72F-0DC853BFAA5B}" srcOrd="2" destOrd="0" presId="urn:microsoft.com/office/officeart/2008/layout/HorizontalMultiLevelHierarchy"/>
    <dgm:cxn modelId="{3A786C01-19A7-4186-820B-B10F61066682}" type="presParOf" srcId="{6A4D53EF-F7ED-4957-A72F-0DC853BFAA5B}" destId="{85080EE7-F7AF-41D9-8F9A-38476D56BFA0}" srcOrd="0" destOrd="0" presId="urn:microsoft.com/office/officeart/2008/layout/HorizontalMultiLevelHierarchy"/>
    <dgm:cxn modelId="{665581BC-B4C0-4F29-8E2C-2B5784A2C7FC}" type="presParOf" srcId="{88E9E181-F3DE-4A74-8255-A0BE27BFF711}" destId="{E26486C7-7EEE-4626-8EAB-0FE34382F541}" srcOrd="3" destOrd="0" presId="urn:microsoft.com/office/officeart/2008/layout/HorizontalMultiLevelHierarchy"/>
    <dgm:cxn modelId="{64564A36-EA71-4DB3-8DE1-12A63B5A2347}" type="presParOf" srcId="{E26486C7-7EEE-4626-8EAB-0FE34382F541}" destId="{58D71AA8-64E3-488A-B9F3-F0BF30189713}" srcOrd="0" destOrd="0" presId="urn:microsoft.com/office/officeart/2008/layout/HorizontalMultiLevelHierarchy"/>
    <dgm:cxn modelId="{32C516A4-788F-4419-8373-7261C8101E6F}" type="presParOf" srcId="{E26486C7-7EEE-4626-8EAB-0FE34382F541}" destId="{36B4DDAB-C0AE-4E01-8981-F50BF71A5DB3}" srcOrd="1" destOrd="0" presId="urn:microsoft.com/office/officeart/2008/layout/HorizontalMultiLevelHierarchy"/>
    <dgm:cxn modelId="{0C7AD517-37A2-4248-9EAC-4F8E6F3AD0DF}" type="presParOf" srcId="{88E9E181-F3DE-4A74-8255-A0BE27BFF711}" destId="{CE292EFB-7B67-4A01-9081-79CFEE754198}" srcOrd="4" destOrd="0" presId="urn:microsoft.com/office/officeart/2008/layout/HorizontalMultiLevelHierarchy"/>
    <dgm:cxn modelId="{541BC43C-A488-4713-A532-4B81E3CC612F}" type="presParOf" srcId="{CE292EFB-7B67-4A01-9081-79CFEE754198}" destId="{94DD874E-BF70-42EF-BF5C-1E70C809A367}" srcOrd="0" destOrd="0" presId="urn:microsoft.com/office/officeart/2008/layout/HorizontalMultiLevelHierarchy"/>
    <dgm:cxn modelId="{02B841CA-D3B5-413B-B8ED-C977FA1DBFE3}" type="presParOf" srcId="{88E9E181-F3DE-4A74-8255-A0BE27BFF711}" destId="{93587196-43BA-4412-A17B-31CECECA99C1}" srcOrd="5" destOrd="0" presId="urn:microsoft.com/office/officeart/2008/layout/HorizontalMultiLevelHierarchy"/>
    <dgm:cxn modelId="{33875829-625E-4ED0-ABE0-703F40365207}" type="presParOf" srcId="{93587196-43BA-4412-A17B-31CECECA99C1}" destId="{0A7587B1-973D-4B4A-9668-751A6BC22760}" srcOrd="0" destOrd="0" presId="urn:microsoft.com/office/officeart/2008/layout/HorizontalMultiLevelHierarchy"/>
    <dgm:cxn modelId="{3617D726-6A12-420B-8452-BEF47862BA03}" type="presParOf" srcId="{93587196-43BA-4412-A17B-31CECECA99C1}" destId="{3DA4C8C0-02B0-4118-8112-CBC50FBB2629}" srcOrd="1" destOrd="0" presId="urn:microsoft.com/office/officeart/2008/layout/HorizontalMultiLevelHierarchy"/>
    <dgm:cxn modelId="{65349227-7831-41AD-A7CA-52ABC3537F67}" type="presParOf" srcId="{88E9E181-F3DE-4A74-8255-A0BE27BFF711}" destId="{12E227D2-D023-4891-BCDF-D00E8D3DEE3C}" srcOrd="6" destOrd="0" presId="urn:microsoft.com/office/officeart/2008/layout/HorizontalMultiLevelHierarchy"/>
    <dgm:cxn modelId="{6E054A4F-AFBC-45AE-AC8E-5201D026EC55}" type="presParOf" srcId="{12E227D2-D023-4891-BCDF-D00E8D3DEE3C}" destId="{A3F48BB7-FE3D-4F78-A71A-1EFADCBB2338}" srcOrd="0" destOrd="0" presId="urn:microsoft.com/office/officeart/2008/layout/HorizontalMultiLevelHierarchy"/>
    <dgm:cxn modelId="{98C9ED09-CE51-4780-93E6-C7BBB6501AED}" type="presParOf" srcId="{88E9E181-F3DE-4A74-8255-A0BE27BFF711}" destId="{AEAF8261-AC82-491B-9FFE-BD7DC94AC2E4}" srcOrd="7" destOrd="0" presId="urn:microsoft.com/office/officeart/2008/layout/HorizontalMultiLevelHierarchy"/>
    <dgm:cxn modelId="{FE230345-CEFC-4FC5-8ADC-CB60EDBB800E}" type="presParOf" srcId="{AEAF8261-AC82-491B-9FFE-BD7DC94AC2E4}" destId="{06A687BD-6223-4FA6-8697-74155F844CCD}" srcOrd="0" destOrd="0" presId="urn:microsoft.com/office/officeart/2008/layout/HorizontalMultiLevelHierarchy"/>
    <dgm:cxn modelId="{123FE71C-D7EA-44AB-9315-B2C1EDCCA495}" type="presParOf" srcId="{AEAF8261-AC82-491B-9FFE-BD7DC94AC2E4}" destId="{22A96C07-FFF5-40C7-9EAC-EFC3CBF7DAD3}" srcOrd="1" destOrd="0" presId="urn:microsoft.com/office/officeart/2008/layout/HorizontalMultiLevelHierarchy"/>
  </dgm:cxnLst>
  <dgm:bg>
    <a:noFill/>
  </dgm:bg>
  <dgm:whole>
    <a:ln w="57150"/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07B129-741E-465B-8C70-E06C6C362EE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1FB52078-6BD1-4A4F-9FC4-F0B9221EBA25}">
      <dgm:prSet phldrT="[Texto]" custT="1"/>
      <dgm:spPr>
        <a:solidFill>
          <a:srgbClr val="D3B5E9"/>
        </a:solidFill>
        <a:ln>
          <a:solidFill>
            <a:srgbClr val="A568D2"/>
          </a:solidFill>
        </a:ln>
      </dgm:spPr>
      <dgm:t>
        <a:bodyPr/>
        <a:lstStyle/>
        <a:p>
          <a:r>
            <a:rPr lang="es-CO" sz="1600" dirty="0"/>
            <a:t>Transacciones </a:t>
          </a:r>
        </a:p>
      </dgm:t>
    </dgm:pt>
    <dgm:pt modelId="{F18E664B-2534-4842-AE65-4E3598AF3137}" type="parTrans" cxnId="{12671E31-5734-421C-A447-266A895234E1}">
      <dgm:prSet/>
      <dgm:spPr/>
      <dgm:t>
        <a:bodyPr/>
        <a:lstStyle/>
        <a:p>
          <a:endParaRPr lang="es-CO" sz="1600"/>
        </a:p>
      </dgm:t>
    </dgm:pt>
    <dgm:pt modelId="{2522F455-CCB2-4DCC-9A77-9DAD6F7A7581}" type="sibTrans" cxnId="{12671E31-5734-421C-A447-266A895234E1}">
      <dgm:prSet/>
      <dgm:spPr/>
      <dgm:t>
        <a:bodyPr/>
        <a:lstStyle/>
        <a:p>
          <a:endParaRPr lang="es-CO" sz="1600"/>
        </a:p>
      </dgm:t>
    </dgm:pt>
    <dgm:pt modelId="{67CE0C1D-0E04-4A66-888A-6A0C3E3C1C94}">
      <dgm:prSet phldrT="[Texto]" custT="1"/>
      <dgm:spPr>
        <a:ln>
          <a:solidFill>
            <a:srgbClr val="A568D2"/>
          </a:solidFill>
        </a:ln>
      </dgm:spPr>
      <dgm:t>
        <a:bodyPr/>
        <a:lstStyle/>
        <a:p>
          <a:r>
            <a:rPr lang="es-CO" sz="1600" dirty="0"/>
            <a:t>Nómina</a:t>
          </a:r>
        </a:p>
      </dgm:t>
    </dgm:pt>
    <dgm:pt modelId="{07406270-A2B9-4309-BC58-2BBF441A7BF4}" type="parTrans" cxnId="{3D35F600-74E6-43D6-A5A7-C6894DC9DE82}">
      <dgm:prSet custT="1"/>
      <dgm:spPr>
        <a:ln>
          <a:solidFill>
            <a:srgbClr val="A568D2"/>
          </a:solidFill>
        </a:ln>
      </dgm:spPr>
      <dgm:t>
        <a:bodyPr/>
        <a:lstStyle/>
        <a:p>
          <a:endParaRPr lang="es-CO" sz="1600"/>
        </a:p>
      </dgm:t>
    </dgm:pt>
    <dgm:pt modelId="{3F278644-C28D-411F-A443-01CFF8B59945}" type="sibTrans" cxnId="{3D35F600-74E6-43D6-A5A7-C6894DC9DE82}">
      <dgm:prSet/>
      <dgm:spPr/>
      <dgm:t>
        <a:bodyPr/>
        <a:lstStyle/>
        <a:p>
          <a:endParaRPr lang="es-CO" sz="1600"/>
        </a:p>
      </dgm:t>
    </dgm:pt>
    <dgm:pt modelId="{49C61610-3AB8-4BBC-9788-4ED22EB4E914}">
      <dgm:prSet phldrT="[Texto]" custT="1"/>
      <dgm:spPr>
        <a:ln>
          <a:solidFill>
            <a:srgbClr val="A568D2"/>
          </a:solidFill>
        </a:ln>
      </dgm:spPr>
      <dgm:t>
        <a:bodyPr/>
        <a:lstStyle/>
        <a:p>
          <a:r>
            <a:rPr lang="es-CO" sz="1600" dirty="0"/>
            <a:t>Seguridad Social</a:t>
          </a:r>
        </a:p>
      </dgm:t>
    </dgm:pt>
    <dgm:pt modelId="{1C3F0F7D-2F25-4571-98AA-A35F144199DB}" type="parTrans" cxnId="{793E6ABD-6887-46EB-AF84-5C04E0DDBF38}">
      <dgm:prSet custT="1"/>
      <dgm:spPr>
        <a:ln>
          <a:solidFill>
            <a:srgbClr val="A568D2"/>
          </a:solidFill>
        </a:ln>
      </dgm:spPr>
      <dgm:t>
        <a:bodyPr/>
        <a:lstStyle/>
        <a:p>
          <a:endParaRPr lang="es-CO" sz="1600"/>
        </a:p>
      </dgm:t>
    </dgm:pt>
    <dgm:pt modelId="{58206291-B5D1-4473-8508-131A764D8878}" type="sibTrans" cxnId="{793E6ABD-6887-46EB-AF84-5C04E0DDBF38}">
      <dgm:prSet/>
      <dgm:spPr/>
      <dgm:t>
        <a:bodyPr/>
        <a:lstStyle/>
        <a:p>
          <a:endParaRPr lang="es-CO" sz="1600"/>
        </a:p>
      </dgm:t>
    </dgm:pt>
    <dgm:pt modelId="{25A8E89C-C489-4D3A-A990-3B477B9E93D5}" type="pres">
      <dgm:prSet presAssocID="{DA07B129-741E-465B-8C70-E06C6C362E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96D6630-A9FC-4668-8C30-C39FE1E81E3D}" type="pres">
      <dgm:prSet presAssocID="{1FB52078-6BD1-4A4F-9FC4-F0B9221EBA25}" presName="root1" presStyleCnt="0"/>
      <dgm:spPr/>
    </dgm:pt>
    <dgm:pt modelId="{A0F88F02-0FF8-45C3-846D-B4E93523487E}" type="pres">
      <dgm:prSet presAssocID="{1FB52078-6BD1-4A4F-9FC4-F0B9221EBA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8E9E181-F3DE-4A74-8255-A0BE27BFF711}" type="pres">
      <dgm:prSet presAssocID="{1FB52078-6BD1-4A4F-9FC4-F0B9221EBA25}" presName="level2hierChild" presStyleCnt="0"/>
      <dgm:spPr/>
    </dgm:pt>
    <dgm:pt modelId="{967BE89D-8173-46E4-BFD5-79B11C2E1D05}" type="pres">
      <dgm:prSet presAssocID="{07406270-A2B9-4309-BC58-2BBF441A7BF4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B5591BE1-AB5C-4528-A887-9A347CA63E9E}" type="pres">
      <dgm:prSet presAssocID="{07406270-A2B9-4309-BC58-2BBF441A7BF4}" presName="connTx" presStyleLbl="parChTrans1D2" presStyleIdx="0" presStyleCnt="2"/>
      <dgm:spPr/>
      <dgm:t>
        <a:bodyPr/>
        <a:lstStyle/>
        <a:p>
          <a:endParaRPr lang="es-ES"/>
        </a:p>
      </dgm:t>
    </dgm:pt>
    <dgm:pt modelId="{87EA19FD-5791-4CF6-BE3A-ECBAEB83107F}" type="pres">
      <dgm:prSet presAssocID="{67CE0C1D-0E04-4A66-888A-6A0C3E3C1C94}" presName="root2" presStyleCnt="0"/>
      <dgm:spPr/>
    </dgm:pt>
    <dgm:pt modelId="{EEFCA38B-0820-45DB-B931-E139179B9D08}" type="pres">
      <dgm:prSet presAssocID="{67CE0C1D-0E04-4A66-888A-6A0C3E3C1C9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E951D0-605E-48CB-943D-282772A060D5}" type="pres">
      <dgm:prSet presAssocID="{67CE0C1D-0E04-4A66-888A-6A0C3E3C1C94}" presName="level3hierChild" presStyleCnt="0"/>
      <dgm:spPr/>
    </dgm:pt>
    <dgm:pt modelId="{6A4D53EF-F7ED-4957-A72F-0DC853BFAA5B}" type="pres">
      <dgm:prSet presAssocID="{1C3F0F7D-2F25-4571-98AA-A35F144199DB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85080EE7-F7AF-41D9-8F9A-38476D56BFA0}" type="pres">
      <dgm:prSet presAssocID="{1C3F0F7D-2F25-4571-98AA-A35F144199DB}" presName="connTx" presStyleLbl="parChTrans1D2" presStyleIdx="1" presStyleCnt="2"/>
      <dgm:spPr/>
      <dgm:t>
        <a:bodyPr/>
        <a:lstStyle/>
        <a:p>
          <a:endParaRPr lang="es-ES"/>
        </a:p>
      </dgm:t>
    </dgm:pt>
    <dgm:pt modelId="{E26486C7-7EEE-4626-8EAB-0FE34382F541}" type="pres">
      <dgm:prSet presAssocID="{49C61610-3AB8-4BBC-9788-4ED22EB4E914}" presName="root2" presStyleCnt="0"/>
      <dgm:spPr/>
    </dgm:pt>
    <dgm:pt modelId="{58D71AA8-64E3-488A-B9F3-F0BF30189713}" type="pres">
      <dgm:prSet presAssocID="{49C61610-3AB8-4BBC-9788-4ED22EB4E91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B4DDAB-C0AE-4E01-8981-F50BF71A5DB3}" type="pres">
      <dgm:prSet presAssocID="{49C61610-3AB8-4BBC-9788-4ED22EB4E914}" presName="level3hierChild" presStyleCnt="0"/>
      <dgm:spPr/>
    </dgm:pt>
  </dgm:ptLst>
  <dgm:cxnLst>
    <dgm:cxn modelId="{3D35F600-74E6-43D6-A5A7-C6894DC9DE82}" srcId="{1FB52078-6BD1-4A4F-9FC4-F0B9221EBA25}" destId="{67CE0C1D-0E04-4A66-888A-6A0C3E3C1C94}" srcOrd="0" destOrd="0" parTransId="{07406270-A2B9-4309-BC58-2BBF441A7BF4}" sibTransId="{3F278644-C28D-411F-A443-01CFF8B59945}"/>
    <dgm:cxn modelId="{724688B7-6A36-40CB-8D5D-DFC6AB04F3B5}" type="presOf" srcId="{67CE0C1D-0E04-4A66-888A-6A0C3E3C1C94}" destId="{EEFCA38B-0820-45DB-B931-E139179B9D08}" srcOrd="0" destOrd="0" presId="urn:microsoft.com/office/officeart/2008/layout/HorizontalMultiLevelHierarchy"/>
    <dgm:cxn modelId="{9F3F2E89-169E-439C-BDDC-C374D40D1CDA}" type="presOf" srcId="{49C61610-3AB8-4BBC-9788-4ED22EB4E914}" destId="{58D71AA8-64E3-488A-B9F3-F0BF30189713}" srcOrd="0" destOrd="0" presId="urn:microsoft.com/office/officeart/2008/layout/HorizontalMultiLevelHierarchy"/>
    <dgm:cxn modelId="{71FEF45A-95DF-4812-8035-F0AAA7540DC6}" type="presOf" srcId="{1FB52078-6BD1-4A4F-9FC4-F0B9221EBA25}" destId="{A0F88F02-0FF8-45C3-846D-B4E93523487E}" srcOrd="0" destOrd="0" presId="urn:microsoft.com/office/officeart/2008/layout/HorizontalMultiLevelHierarchy"/>
    <dgm:cxn modelId="{F547163D-5E86-4468-B8B3-79BBB7E5D40C}" type="presOf" srcId="{1C3F0F7D-2F25-4571-98AA-A35F144199DB}" destId="{6A4D53EF-F7ED-4957-A72F-0DC853BFAA5B}" srcOrd="0" destOrd="0" presId="urn:microsoft.com/office/officeart/2008/layout/HorizontalMultiLevelHierarchy"/>
    <dgm:cxn modelId="{DBF40EDC-852C-4614-8AC2-4EC446A5AB3C}" type="presOf" srcId="{1C3F0F7D-2F25-4571-98AA-A35F144199DB}" destId="{85080EE7-F7AF-41D9-8F9A-38476D56BFA0}" srcOrd="1" destOrd="0" presId="urn:microsoft.com/office/officeart/2008/layout/HorizontalMultiLevelHierarchy"/>
    <dgm:cxn modelId="{8B5E1A79-24F1-49E8-9078-A830036F1A62}" type="presOf" srcId="{DA07B129-741E-465B-8C70-E06C6C362EE8}" destId="{25A8E89C-C489-4D3A-A990-3B477B9E93D5}" srcOrd="0" destOrd="0" presId="urn:microsoft.com/office/officeart/2008/layout/HorizontalMultiLevelHierarchy"/>
    <dgm:cxn modelId="{0BF58AB8-5CDF-44D2-B09F-60FE4407666C}" type="presOf" srcId="{07406270-A2B9-4309-BC58-2BBF441A7BF4}" destId="{B5591BE1-AB5C-4528-A887-9A347CA63E9E}" srcOrd="1" destOrd="0" presId="urn:microsoft.com/office/officeart/2008/layout/HorizontalMultiLevelHierarchy"/>
    <dgm:cxn modelId="{793E6ABD-6887-46EB-AF84-5C04E0DDBF38}" srcId="{1FB52078-6BD1-4A4F-9FC4-F0B9221EBA25}" destId="{49C61610-3AB8-4BBC-9788-4ED22EB4E914}" srcOrd="1" destOrd="0" parTransId="{1C3F0F7D-2F25-4571-98AA-A35F144199DB}" sibTransId="{58206291-B5D1-4473-8508-131A764D8878}"/>
    <dgm:cxn modelId="{DB1B9F3A-27F9-487D-A0D2-190877015630}" type="presOf" srcId="{07406270-A2B9-4309-BC58-2BBF441A7BF4}" destId="{967BE89D-8173-46E4-BFD5-79B11C2E1D05}" srcOrd="0" destOrd="0" presId="urn:microsoft.com/office/officeart/2008/layout/HorizontalMultiLevelHierarchy"/>
    <dgm:cxn modelId="{12671E31-5734-421C-A447-266A895234E1}" srcId="{DA07B129-741E-465B-8C70-E06C6C362EE8}" destId="{1FB52078-6BD1-4A4F-9FC4-F0B9221EBA25}" srcOrd="0" destOrd="0" parTransId="{F18E664B-2534-4842-AE65-4E3598AF3137}" sibTransId="{2522F455-CCB2-4DCC-9A77-9DAD6F7A7581}"/>
    <dgm:cxn modelId="{0619A5DE-7179-41A1-8FA6-78CCC0E59DD1}" type="presParOf" srcId="{25A8E89C-C489-4D3A-A990-3B477B9E93D5}" destId="{596D6630-A9FC-4668-8C30-C39FE1E81E3D}" srcOrd="0" destOrd="0" presId="urn:microsoft.com/office/officeart/2008/layout/HorizontalMultiLevelHierarchy"/>
    <dgm:cxn modelId="{4793AE0D-B5AB-4973-83B5-E116D41CB70A}" type="presParOf" srcId="{596D6630-A9FC-4668-8C30-C39FE1E81E3D}" destId="{A0F88F02-0FF8-45C3-846D-B4E93523487E}" srcOrd="0" destOrd="0" presId="urn:microsoft.com/office/officeart/2008/layout/HorizontalMultiLevelHierarchy"/>
    <dgm:cxn modelId="{96FD3C06-C7C7-44FA-A288-48BD4233ADAA}" type="presParOf" srcId="{596D6630-A9FC-4668-8C30-C39FE1E81E3D}" destId="{88E9E181-F3DE-4A74-8255-A0BE27BFF711}" srcOrd="1" destOrd="0" presId="urn:microsoft.com/office/officeart/2008/layout/HorizontalMultiLevelHierarchy"/>
    <dgm:cxn modelId="{745E7E70-96E2-4301-8522-17F69E5A1C71}" type="presParOf" srcId="{88E9E181-F3DE-4A74-8255-A0BE27BFF711}" destId="{967BE89D-8173-46E4-BFD5-79B11C2E1D05}" srcOrd="0" destOrd="0" presId="urn:microsoft.com/office/officeart/2008/layout/HorizontalMultiLevelHierarchy"/>
    <dgm:cxn modelId="{40109093-B244-447C-8499-86FA07EE1CF4}" type="presParOf" srcId="{967BE89D-8173-46E4-BFD5-79B11C2E1D05}" destId="{B5591BE1-AB5C-4528-A887-9A347CA63E9E}" srcOrd="0" destOrd="0" presId="urn:microsoft.com/office/officeart/2008/layout/HorizontalMultiLevelHierarchy"/>
    <dgm:cxn modelId="{DF455327-E214-4AC0-BE6D-04EF73ECF7B7}" type="presParOf" srcId="{88E9E181-F3DE-4A74-8255-A0BE27BFF711}" destId="{87EA19FD-5791-4CF6-BE3A-ECBAEB83107F}" srcOrd="1" destOrd="0" presId="urn:microsoft.com/office/officeart/2008/layout/HorizontalMultiLevelHierarchy"/>
    <dgm:cxn modelId="{6D820254-BFA4-491E-B6E8-B27AD2E3FEFF}" type="presParOf" srcId="{87EA19FD-5791-4CF6-BE3A-ECBAEB83107F}" destId="{EEFCA38B-0820-45DB-B931-E139179B9D08}" srcOrd="0" destOrd="0" presId="urn:microsoft.com/office/officeart/2008/layout/HorizontalMultiLevelHierarchy"/>
    <dgm:cxn modelId="{C8316028-7C57-4C79-B544-CC17DB79811B}" type="presParOf" srcId="{87EA19FD-5791-4CF6-BE3A-ECBAEB83107F}" destId="{CCE951D0-605E-48CB-943D-282772A060D5}" srcOrd="1" destOrd="0" presId="urn:microsoft.com/office/officeart/2008/layout/HorizontalMultiLevelHierarchy"/>
    <dgm:cxn modelId="{65F5038A-6E2E-401C-A66C-3C7F2692EAC9}" type="presParOf" srcId="{88E9E181-F3DE-4A74-8255-A0BE27BFF711}" destId="{6A4D53EF-F7ED-4957-A72F-0DC853BFAA5B}" srcOrd="2" destOrd="0" presId="urn:microsoft.com/office/officeart/2008/layout/HorizontalMultiLevelHierarchy"/>
    <dgm:cxn modelId="{3A786C01-19A7-4186-820B-B10F61066682}" type="presParOf" srcId="{6A4D53EF-F7ED-4957-A72F-0DC853BFAA5B}" destId="{85080EE7-F7AF-41D9-8F9A-38476D56BFA0}" srcOrd="0" destOrd="0" presId="urn:microsoft.com/office/officeart/2008/layout/HorizontalMultiLevelHierarchy"/>
    <dgm:cxn modelId="{665581BC-B4C0-4F29-8E2C-2B5784A2C7FC}" type="presParOf" srcId="{88E9E181-F3DE-4A74-8255-A0BE27BFF711}" destId="{E26486C7-7EEE-4626-8EAB-0FE34382F541}" srcOrd="3" destOrd="0" presId="urn:microsoft.com/office/officeart/2008/layout/HorizontalMultiLevelHierarchy"/>
    <dgm:cxn modelId="{64564A36-EA71-4DB3-8DE1-12A63B5A2347}" type="presParOf" srcId="{E26486C7-7EEE-4626-8EAB-0FE34382F541}" destId="{58D71AA8-64E3-488A-B9F3-F0BF30189713}" srcOrd="0" destOrd="0" presId="urn:microsoft.com/office/officeart/2008/layout/HorizontalMultiLevelHierarchy"/>
    <dgm:cxn modelId="{32C516A4-788F-4419-8373-7261C8101E6F}" type="presParOf" srcId="{E26486C7-7EEE-4626-8EAB-0FE34382F541}" destId="{36B4DDAB-C0AE-4E01-8981-F50BF71A5DB3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07B129-741E-465B-8C70-E06C6C362EE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1FB52078-6BD1-4A4F-9FC4-F0B9221EBA25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CO" sz="1600" dirty="0"/>
            <a:t>Complementarios</a:t>
          </a:r>
        </a:p>
      </dgm:t>
    </dgm:pt>
    <dgm:pt modelId="{F18E664B-2534-4842-AE65-4E3598AF3137}" type="parTrans" cxnId="{12671E31-5734-421C-A447-266A895234E1}">
      <dgm:prSet/>
      <dgm:spPr/>
      <dgm:t>
        <a:bodyPr/>
        <a:lstStyle/>
        <a:p>
          <a:endParaRPr lang="es-CO" sz="1600"/>
        </a:p>
      </dgm:t>
    </dgm:pt>
    <dgm:pt modelId="{2522F455-CCB2-4DCC-9A77-9DAD6F7A7581}" type="sibTrans" cxnId="{12671E31-5734-421C-A447-266A895234E1}">
      <dgm:prSet/>
      <dgm:spPr/>
      <dgm:t>
        <a:bodyPr/>
        <a:lstStyle/>
        <a:p>
          <a:endParaRPr lang="es-CO" sz="1600"/>
        </a:p>
      </dgm:t>
    </dgm:pt>
    <dgm:pt modelId="{67CE0C1D-0E04-4A66-888A-6A0C3E3C1C94}">
      <dgm:prSet phldrT="[Texto]" custT="1"/>
      <dgm:spPr/>
      <dgm:t>
        <a:bodyPr/>
        <a:lstStyle/>
        <a:p>
          <a:r>
            <a:rPr lang="es-CO" sz="1600" dirty="0"/>
            <a:t>Apoyo a sistema SST Y RS</a:t>
          </a:r>
        </a:p>
      </dgm:t>
    </dgm:pt>
    <dgm:pt modelId="{07406270-A2B9-4309-BC58-2BBF441A7BF4}" type="parTrans" cxnId="{3D35F600-74E6-43D6-A5A7-C6894DC9DE82}">
      <dgm:prSet custT="1"/>
      <dgm:spPr/>
      <dgm:t>
        <a:bodyPr/>
        <a:lstStyle/>
        <a:p>
          <a:endParaRPr lang="es-CO" sz="1600"/>
        </a:p>
      </dgm:t>
    </dgm:pt>
    <dgm:pt modelId="{3F278644-C28D-411F-A443-01CFF8B59945}" type="sibTrans" cxnId="{3D35F600-74E6-43D6-A5A7-C6894DC9DE82}">
      <dgm:prSet/>
      <dgm:spPr/>
      <dgm:t>
        <a:bodyPr/>
        <a:lstStyle/>
        <a:p>
          <a:endParaRPr lang="es-CO" sz="1600"/>
        </a:p>
      </dgm:t>
    </dgm:pt>
    <dgm:pt modelId="{49C61610-3AB8-4BBC-9788-4ED22EB4E914}">
      <dgm:prSet phldrT="[Texto]" custT="1"/>
      <dgm:spPr/>
      <dgm:t>
        <a:bodyPr/>
        <a:lstStyle/>
        <a:p>
          <a:r>
            <a:rPr lang="es-CO" sz="1600" dirty="0"/>
            <a:t>Relaciones Labores</a:t>
          </a:r>
        </a:p>
      </dgm:t>
    </dgm:pt>
    <dgm:pt modelId="{1C3F0F7D-2F25-4571-98AA-A35F144199DB}" type="parTrans" cxnId="{793E6ABD-6887-46EB-AF84-5C04E0DDBF38}">
      <dgm:prSet custT="1"/>
      <dgm:spPr/>
      <dgm:t>
        <a:bodyPr/>
        <a:lstStyle/>
        <a:p>
          <a:endParaRPr lang="es-CO" sz="1600"/>
        </a:p>
      </dgm:t>
    </dgm:pt>
    <dgm:pt modelId="{58206291-B5D1-4473-8508-131A764D8878}" type="sibTrans" cxnId="{793E6ABD-6887-46EB-AF84-5C04E0DDBF38}">
      <dgm:prSet/>
      <dgm:spPr/>
      <dgm:t>
        <a:bodyPr/>
        <a:lstStyle/>
        <a:p>
          <a:endParaRPr lang="es-CO" sz="1600"/>
        </a:p>
      </dgm:t>
    </dgm:pt>
    <dgm:pt modelId="{20854465-98E9-470C-BF46-C276EDBAAA1A}">
      <dgm:prSet phldrT="[Texto]" custT="1"/>
      <dgm:spPr/>
      <dgm:t>
        <a:bodyPr/>
        <a:lstStyle/>
        <a:p>
          <a:r>
            <a:rPr lang="es-CO" sz="1600" dirty="0"/>
            <a:t>Procesos Disciplinarios</a:t>
          </a:r>
        </a:p>
      </dgm:t>
    </dgm:pt>
    <dgm:pt modelId="{C0E86AD3-EEEE-4E30-A025-05B9FD6A0FA5}" type="parTrans" cxnId="{EFAA8FA9-D2BE-470A-A4C2-DF6D6094AB54}">
      <dgm:prSet custT="1"/>
      <dgm:spPr/>
      <dgm:t>
        <a:bodyPr/>
        <a:lstStyle/>
        <a:p>
          <a:endParaRPr lang="es-CO" sz="1600"/>
        </a:p>
      </dgm:t>
    </dgm:pt>
    <dgm:pt modelId="{B038E68B-32BB-4401-B4FF-17B59B43BC6E}" type="sibTrans" cxnId="{EFAA8FA9-D2BE-470A-A4C2-DF6D6094AB54}">
      <dgm:prSet/>
      <dgm:spPr/>
      <dgm:t>
        <a:bodyPr/>
        <a:lstStyle/>
        <a:p>
          <a:endParaRPr lang="es-CO" sz="1600"/>
        </a:p>
      </dgm:t>
    </dgm:pt>
    <dgm:pt modelId="{ECE8F03D-282C-454D-8A4E-2CC4C2E7CC96}">
      <dgm:prSet phldrT="[Texto]" custT="1"/>
      <dgm:spPr/>
      <dgm:t>
        <a:bodyPr/>
        <a:lstStyle/>
        <a:p>
          <a:r>
            <a:rPr lang="es-CO" sz="1600" dirty="0"/>
            <a:t>Comunicación interna</a:t>
          </a:r>
        </a:p>
      </dgm:t>
    </dgm:pt>
    <dgm:pt modelId="{235BA953-D291-4FB3-881A-C6DE420F8E8E}" type="parTrans" cxnId="{71BE78AF-5BDE-48FF-BBF5-0717189CBBA4}">
      <dgm:prSet custT="1"/>
      <dgm:spPr/>
      <dgm:t>
        <a:bodyPr/>
        <a:lstStyle/>
        <a:p>
          <a:endParaRPr lang="es-CO" sz="1600"/>
        </a:p>
      </dgm:t>
    </dgm:pt>
    <dgm:pt modelId="{04A68AB1-7119-47D6-BF06-0CD9D45DFACD}" type="sibTrans" cxnId="{71BE78AF-5BDE-48FF-BBF5-0717189CBBA4}">
      <dgm:prSet/>
      <dgm:spPr/>
      <dgm:t>
        <a:bodyPr/>
        <a:lstStyle/>
        <a:p>
          <a:endParaRPr lang="es-CO" sz="1600"/>
        </a:p>
      </dgm:t>
    </dgm:pt>
    <dgm:pt modelId="{25A8E89C-C489-4D3A-A990-3B477B9E93D5}" type="pres">
      <dgm:prSet presAssocID="{DA07B129-741E-465B-8C70-E06C6C362E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96D6630-A9FC-4668-8C30-C39FE1E81E3D}" type="pres">
      <dgm:prSet presAssocID="{1FB52078-6BD1-4A4F-9FC4-F0B9221EBA25}" presName="root1" presStyleCnt="0"/>
      <dgm:spPr/>
    </dgm:pt>
    <dgm:pt modelId="{A0F88F02-0FF8-45C3-846D-B4E93523487E}" type="pres">
      <dgm:prSet presAssocID="{1FB52078-6BD1-4A4F-9FC4-F0B9221EBA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8E9E181-F3DE-4A74-8255-A0BE27BFF711}" type="pres">
      <dgm:prSet presAssocID="{1FB52078-6BD1-4A4F-9FC4-F0B9221EBA25}" presName="level2hierChild" presStyleCnt="0"/>
      <dgm:spPr/>
    </dgm:pt>
    <dgm:pt modelId="{967BE89D-8173-46E4-BFD5-79B11C2E1D05}" type="pres">
      <dgm:prSet presAssocID="{07406270-A2B9-4309-BC58-2BBF441A7BF4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B5591BE1-AB5C-4528-A887-9A347CA63E9E}" type="pres">
      <dgm:prSet presAssocID="{07406270-A2B9-4309-BC58-2BBF441A7BF4}" presName="connTx" presStyleLbl="parChTrans1D2" presStyleIdx="0" presStyleCnt="4"/>
      <dgm:spPr/>
      <dgm:t>
        <a:bodyPr/>
        <a:lstStyle/>
        <a:p>
          <a:endParaRPr lang="es-ES"/>
        </a:p>
      </dgm:t>
    </dgm:pt>
    <dgm:pt modelId="{87EA19FD-5791-4CF6-BE3A-ECBAEB83107F}" type="pres">
      <dgm:prSet presAssocID="{67CE0C1D-0E04-4A66-888A-6A0C3E3C1C94}" presName="root2" presStyleCnt="0"/>
      <dgm:spPr/>
    </dgm:pt>
    <dgm:pt modelId="{EEFCA38B-0820-45DB-B931-E139179B9D08}" type="pres">
      <dgm:prSet presAssocID="{67CE0C1D-0E04-4A66-888A-6A0C3E3C1C9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E951D0-605E-48CB-943D-282772A060D5}" type="pres">
      <dgm:prSet presAssocID="{67CE0C1D-0E04-4A66-888A-6A0C3E3C1C94}" presName="level3hierChild" presStyleCnt="0"/>
      <dgm:spPr/>
    </dgm:pt>
    <dgm:pt modelId="{6A4D53EF-F7ED-4957-A72F-0DC853BFAA5B}" type="pres">
      <dgm:prSet presAssocID="{1C3F0F7D-2F25-4571-98AA-A35F144199DB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85080EE7-F7AF-41D9-8F9A-38476D56BFA0}" type="pres">
      <dgm:prSet presAssocID="{1C3F0F7D-2F25-4571-98AA-A35F144199DB}" presName="connTx" presStyleLbl="parChTrans1D2" presStyleIdx="1" presStyleCnt="4"/>
      <dgm:spPr/>
      <dgm:t>
        <a:bodyPr/>
        <a:lstStyle/>
        <a:p>
          <a:endParaRPr lang="es-ES"/>
        </a:p>
      </dgm:t>
    </dgm:pt>
    <dgm:pt modelId="{E26486C7-7EEE-4626-8EAB-0FE34382F541}" type="pres">
      <dgm:prSet presAssocID="{49C61610-3AB8-4BBC-9788-4ED22EB4E914}" presName="root2" presStyleCnt="0"/>
      <dgm:spPr/>
    </dgm:pt>
    <dgm:pt modelId="{58D71AA8-64E3-488A-B9F3-F0BF30189713}" type="pres">
      <dgm:prSet presAssocID="{49C61610-3AB8-4BBC-9788-4ED22EB4E91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B4DDAB-C0AE-4E01-8981-F50BF71A5DB3}" type="pres">
      <dgm:prSet presAssocID="{49C61610-3AB8-4BBC-9788-4ED22EB4E914}" presName="level3hierChild" presStyleCnt="0"/>
      <dgm:spPr/>
    </dgm:pt>
    <dgm:pt modelId="{CE292EFB-7B67-4A01-9081-79CFEE754198}" type="pres">
      <dgm:prSet presAssocID="{C0E86AD3-EEEE-4E30-A025-05B9FD6A0FA5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94DD874E-BF70-42EF-BF5C-1E70C809A367}" type="pres">
      <dgm:prSet presAssocID="{C0E86AD3-EEEE-4E30-A025-05B9FD6A0FA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93587196-43BA-4412-A17B-31CECECA99C1}" type="pres">
      <dgm:prSet presAssocID="{20854465-98E9-470C-BF46-C276EDBAAA1A}" presName="root2" presStyleCnt="0"/>
      <dgm:spPr/>
    </dgm:pt>
    <dgm:pt modelId="{0A7587B1-973D-4B4A-9668-751A6BC22760}" type="pres">
      <dgm:prSet presAssocID="{20854465-98E9-470C-BF46-C276EDBAAA1A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A4C8C0-02B0-4118-8112-CBC50FBB2629}" type="pres">
      <dgm:prSet presAssocID="{20854465-98E9-470C-BF46-C276EDBAAA1A}" presName="level3hierChild" presStyleCnt="0"/>
      <dgm:spPr/>
    </dgm:pt>
    <dgm:pt modelId="{12E227D2-D023-4891-BCDF-D00E8D3DEE3C}" type="pres">
      <dgm:prSet presAssocID="{235BA953-D291-4FB3-881A-C6DE420F8E8E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A3F48BB7-FE3D-4F78-A71A-1EFADCBB2338}" type="pres">
      <dgm:prSet presAssocID="{235BA953-D291-4FB3-881A-C6DE420F8E8E}" presName="connTx" presStyleLbl="parChTrans1D2" presStyleIdx="3" presStyleCnt="4"/>
      <dgm:spPr/>
      <dgm:t>
        <a:bodyPr/>
        <a:lstStyle/>
        <a:p>
          <a:endParaRPr lang="es-ES"/>
        </a:p>
      </dgm:t>
    </dgm:pt>
    <dgm:pt modelId="{AEAF8261-AC82-491B-9FFE-BD7DC94AC2E4}" type="pres">
      <dgm:prSet presAssocID="{ECE8F03D-282C-454D-8A4E-2CC4C2E7CC96}" presName="root2" presStyleCnt="0"/>
      <dgm:spPr/>
    </dgm:pt>
    <dgm:pt modelId="{06A687BD-6223-4FA6-8697-74155F844CCD}" type="pres">
      <dgm:prSet presAssocID="{ECE8F03D-282C-454D-8A4E-2CC4C2E7CC9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A96C07-FFF5-40C7-9EAC-EFC3CBF7DAD3}" type="pres">
      <dgm:prSet presAssocID="{ECE8F03D-282C-454D-8A4E-2CC4C2E7CC96}" presName="level3hierChild" presStyleCnt="0"/>
      <dgm:spPr/>
    </dgm:pt>
  </dgm:ptLst>
  <dgm:cxnLst>
    <dgm:cxn modelId="{96FB4F35-3016-4C3C-A7F7-FB12B896DD18}" type="presOf" srcId="{235BA953-D291-4FB3-881A-C6DE420F8E8E}" destId="{12E227D2-D023-4891-BCDF-D00E8D3DEE3C}" srcOrd="0" destOrd="0" presId="urn:microsoft.com/office/officeart/2008/layout/HorizontalMultiLevelHierarchy"/>
    <dgm:cxn modelId="{71BE78AF-5BDE-48FF-BBF5-0717189CBBA4}" srcId="{1FB52078-6BD1-4A4F-9FC4-F0B9221EBA25}" destId="{ECE8F03D-282C-454D-8A4E-2CC4C2E7CC96}" srcOrd="3" destOrd="0" parTransId="{235BA953-D291-4FB3-881A-C6DE420F8E8E}" sibTransId="{04A68AB1-7119-47D6-BF06-0CD9D45DFACD}"/>
    <dgm:cxn modelId="{3D35F600-74E6-43D6-A5A7-C6894DC9DE82}" srcId="{1FB52078-6BD1-4A4F-9FC4-F0B9221EBA25}" destId="{67CE0C1D-0E04-4A66-888A-6A0C3E3C1C94}" srcOrd="0" destOrd="0" parTransId="{07406270-A2B9-4309-BC58-2BBF441A7BF4}" sibTransId="{3F278644-C28D-411F-A443-01CFF8B59945}"/>
    <dgm:cxn modelId="{724688B7-6A36-40CB-8D5D-DFC6AB04F3B5}" type="presOf" srcId="{67CE0C1D-0E04-4A66-888A-6A0C3E3C1C94}" destId="{EEFCA38B-0820-45DB-B931-E139179B9D08}" srcOrd="0" destOrd="0" presId="urn:microsoft.com/office/officeart/2008/layout/HorizontalMultiLevelHierarchy"/>
    <dgm:cxn modelId="{EFA68367-9063-45A3-A460-EB98E980DE17}" type="presOf" srcId="{235BA953-D291-4FB3-881A-C6DE420F8E8E}" destId="{A3F48BB7-FE3D-4F78-A71A-1EFADCBB2338}" srcOrd="1" destOrd="0" presId="urn:microsoft.com/office/officeart/2008/layout/HorizontalMultiLevelHierarchy"/>
    <dgm:cxn modelId="{9F3F2E89-169E-439C-BDDC-C374D40D1CDA}" type="presOf" srcId="{49C61610-3AB8-4BBC-9788-4ED22EB4E914}" destId="{58D71AA8-64E3-488A-B9F3-F0BF30189713}" srcOrd="0" destOrd="0" presId="urn:microsoft.com/office/officeart/2008/layout/HorizontalMultiLevelHierarchy"/>
    <dgm:cxn modelId="{71FEF45A-95DF-4812-8035-F0AAA7540DC6}" type="presOf" srcId="{1FB52078-6BD1-4A4F-9FC4-F0B9221EBA25}" destId="{A0F88F02-0FF8-45C3-846D-B4E93523487E}" srcOrd="0" destOrd="0" presId="urn:microsoft.com/office/officeart/2008/layout/HorizontalMultiLevelHierarchy"/>
    <dgm:cxn modelId="{F547163D-5E86-4468-B8B3-79BBB7E5D40C}" type="presOf" srcId="{1C3F0F7D-2F25-4571-98AA-A35F144199DB}" destId="{6A4D53EF-F7ED-4957-A72F-0DC853BFAA5B}" srcOrd="0" destOrd="0" presId="urn:microsoft.com/office/officeart/2008/layout/HorizontalMultiLevelHierarchy"/>
    <dgm:cxn modelId="{DBF40EDC-852C-4614-8AC2-4EC446A5AB3C}" type="presOf" srcId="{1C3F0F7D-2F25-4571-98AA-A35F144199DB}" destId="{85080EE7-F7AF-41D9-8F9A-38476D56BFA0}" srcOrd="1" destOrd="0" presId="urn:microsoft.com/office/officeart/2008/layout/HorizontalMultiLevelHierarchy"/>
    <dgm:cxn modelId="{6FAC16DC-D585-4DC6-8294-7C1CEA4F84D3}" type="presOf" srcId="{C0E86AD3-EEEE-4E30-A025-05B9FD6A0FA5}" destId="{CE292EFB-7B67-4A01-9081-79CFEE754198}" srcOrd="0" destOrd="0" presId="urn:microsoft.com/office/officeart/2008/layout/HorizontalMultiLevelHierarchy"/>
    <dgm:cxn modelId="{89465EA5-5566-49EF-9DD6-135A9B288CD8}" type="presOf" srcId="{20854465-98E9-470C-BF46-C276EDBAAA1A}" destId="{0A7587B1-973D-4B4A-9668-751A6BC22760}" srcOrd="0" destOrd="0" presId="urn:microsoft.com/office/officeart/2008/layout/HorizontalMultiLevelHierarchy"/>
    <dgm:cxn modelId="{8B5E1A79-24F1-49E8-9078-A830036F1A62}" type="presOf" srcId="{DA07B129-741E-465B-8C70-E06C6C362EE8}" destId="{25A8E89C-C489-4D3A-A990-3B477B9E93D5}" srcOrd="0" destOrd="0" presId="urn:microsoft.com/office/officeart/2008/layout/HorizontalMultiLevelHierarchy"/>
    <dgm:cxn modelId="{0BF58AB8-5CDF-44D2-B09F-60FE4407666C}" type="presOf" srcId="{07406270-A2B9-4309-BC58-2BBF441A7BF4}" destId="{B5591BE1-AB5C-4528-A887-9A347CA63E9E}" srcOrd="1" destOrd="0" presId="urn:microsoft.com/office/officeart/2008/layout/HorizontalMultiLevelHierarchy"/>
    <dgm:cxn modelId="{EFAA8FA9-D2BE-470A-A4C2-DF6D6094AB54}" srcId="{1FB52078-6BD1-4A4F-9FC4-F0B9221EBA25}" destId="{20854465-98E9-470C-BF46-C276EDBAAA1A}" srcOrd="2" destOrd="0" parTransId="{C0E86AD3-EEEE-4E30-A025-05B9FD6A0FA5}" sibTransId="{B038E68B-32BB-4401-B4FF-17B59B43BC6E}"/>
    <dgm:cxn modelId="{793E6ABD-6887-46EB-AF84-5C04E0DDBF38}" srcId="{1FB52078-6BD1-4A4F-9FC4-F0B9221EBA25}" destId="{49C61610-3AB8-4BBC-9788-4ED22EB4E914}" srcOrd="1" destOrd="0" parTransId="{1C3F0F7D-2F25-4571-98AA-A35F144199DB}" sibTransId="{58206291-B5D1-4473-8508-131A764D8878}"/>
    <dgm:cxn modelId="{DB1B9F3A-27F9-487D-A0D2-190877015630}" type="presOf" srcId="{07406270-A2B9-4309-BC58-2BBF441A7BF4}" destId="{967BE89D-8173-46E4-BFD5-79B11C2E1D05}" srcOrd="0" destOrd="0" presId="urn:microsoft.com/office/officeart/2008/layout/HorizontalMultiLevelHierarchy"/>
    <dgm:cxn modelId="{8D8B677A-C1C9-42B1-A8EA-B88039BCF46A}" type="presOf" srcId="{ECE8F03D-282C-454D-8A4E-2CC4C2E7CC96}" destId="{06A687BD-6223-4FA6-8697-74155F844CCD}" srcOrd="0" destOrd="0" presId="urn:microsoft.com/office/officeart/2008/layout/HorizontalMultiLevelHierarchy"/>
    <dgm:cxn modelId="{EB1AACDB-806A-4FD9-BA9A-01263CE77CF0}" type="presOf" srcId="{C0E86AD3-EEEE-4E30-A025-05B9FD6A0FA5}" destId="{94DD874E-BF70-42EF-BF5C-1E70C809A367}" srcOrd="1" destOrd="0" presId="urn:microsoft.com/office/officeart/2008/layout/HorizontalMultiLevelHierarchy"/>
    <dgm:cxn modelId="{12671E31-5734-421C-A447-266A895234E1}" srcId="{DA07B129-741E-465B-8C70-E06C6C362EE8}" destId="{1FB52078-6BD1-4A4F-9FC4-F0B9221EBA25}" srcOrd="0" destOrd="0" parTransId="{F18E664B-2534-4842-AE65-4E3598AF3137}" sibTransId="{2522F455-CCB2-4DCC-9A77-9DAD6F7A7581}"/>
    <dgm:cxn modelId="{0619A5DE-7179-41A1-8FA6-78CCC0E59DD1}" type="presParOf" srcId="{25A8E89C-C489-4D3A-A990-3B477B9E93D5}" destId="{596D6630-A9FC-4668-8C30-C39FE1E81E3D}" srcOrd="0" destOrd="0" presId="urn:microsoft.com/office/officeart/2008/layout/HorizontalMultiLevelHierarchy"/>
    <dgm:cxn modelId="{4793AE0D-B5AB-4973-83B5-E116D41CB70A}" type="presParOf" srcId="{596D6630-A9FC-4668-8C30-C39FE1E81E3D}" destId="{A0F88F02-0FF8-45C3-846D-B4E93523487E}" srcOrd="0" destOrd="0" presId="urn:microsoft.com/office/officeart/2008/layout/HorizontalMultiLevelHierarchy"/>
    <dgm:cxn modelId="{96FD3C06-C7C7-44FA-A288-48BD4233ADAA}" type="presParOf" srcId="{596D6630-A9FC-4668-8C30-C39FE1E81E3D}" destId="{88E9E181-F3DE-4A74-8255-A0BE27BFF711}" srcOrd="1" destOrd="0" presId="urn:microsoft.com/office/officeart/2008/layout/HorizontalMultiLevelHierarchy"/>
    <dgm:cxn modelId="{745E7E70-96E2-4301-8522-17F69E5A1C71}" type="presParOf" srcId="{88E9E181-F3DE-4A74-8255-A0BE27BFF711}" destId="{967BE89D-8173-46E4-BFD5-79B11C2E1D05}" srcOrd="0" destOrd="0" presId="urn:microsoft.com/office/officeart/2008/layout/HorizontalMultiLevelHierarchy"/>
    <dgm:cxn modelId="{40109093-B244-447C-8499-86FA07EE1CF4}" type="presParOf" srcId="{967BE89D-8173-46E4-BFD5-79B11C2E1D05}" destId="{B5591BE1-AB5C-4528-A887-9A347CA63E9E}" srcOrd="0" destOrd="0" presId="urn:microsoft.com/office/officeart/2008/layout/HorizontalMultiLevelHierarchy"/>
    <dgm:cxn modelId="{DF455327-E214-4AC0-BE6D-04EF73ECF7B7}" type="presParOf" srcId="{88E9E181-F3DE-4A74-8255-A0BE27BFF711}" destId="{87EA19FD-5791-4CF6-BE3A-ECBAEB83107F}" srcOrd="1" destOrd="0" presId="urn:microsoft.com/office/officeart/2008/layout/HorizontalMultiLevelHierarchy"/>
    <dgm:cxn modelId="{6D820254-BFA4-491E-B6E8-B27AD2E3FEFF}" type="presParOf" srcId="{87EA19FD-5791-4CF6-BE3A-ECBAEB83107F}" destId="{EEFCA38B-0820-45DB-B931-E139179B9D08}" srcOrd="0" destOrd="0" presId="urn:microsoft.com/office/officeart/2008/layout/HorizontalMultiLevelHierarchy"/>
    <dgm:cxn modelId="{C8316028-7C57-4C79-B544-CC17DB79811B}" type="presParOf" srcId="{87EA19FD-5791-4CF6-BE3A-ECBAEB83107F}" destId="{CCE951D0-605E-48CB-943D-282772A060D5}" srcOrd="1" destOrd="0" presId="urn:microsoft.com/office/officeart/2008/layout/HorizontalMultiLevelHierarchy"/>
    <dgm:cxn modelId="{65F5038A-6E2E-401C-A66C-3C7F2692EAC9}" type="presParOf" srcId="{88E9E181-F3DE-4A74-8255-A0BE27BFF711}" destId="{6A4D53EF-F7ED-4957-A72F-0DC853BFAA5B}" srcOrd="2" destOrd="0" presId="urn:microsoft.com/office/officeart/2008/layout/HorizontalMultiLevelHierarchy"/>
    <dgm:cxn modelId="{3A786C01-19A7-4186-820B-B10F61066682}" type="presParOf" srcId="{6A4D53EF-F7ED-4957-A72F-0DC853BFAA5B}" destId="{85080EE7-F7AF-41D9-8F9A-38476D56BFA0}" srcOrd="0" destOrd="0" presId="urn:microsoft.com/office/officeart/2008/layout/HorizontalMultiLevelHierarchy"/>
    <dgm:cxn modelId="{665581BC-B4C0-4F29-8E2C-2B5784A2C7FC}" type="presParOf" srcId="{88E9E181-F3DE-4A74-8255-A0BE27BFF711}" destId="{E26486C7-7EEE-4626-8EAB-0FE34382F541}" srcOrd="3" destOrd="0" presId="urn:microsoft.com/office/officeart/2008/layout/HorizontalMultiLevelHierarchy"/>
    <dgm:cxn modelId="{64564A36-EA71-4DB3-8DE1-12A63B5A2347}" type="presParOf" srcId="{E26486C7-7EEE-4626-8EAB-0FE34382F541}" destId="{58D71AA8-64E3-488A-B9F3-F0BF30189713}" srcOrd="0" destOrd="0" presId="urn:microsoft.com/office/officeart/2008/layout/HorizontalMultiLevelHierarchy"/>
    <dgm:cxn modelId="{32C516A4-788F-4419-8373-7261C8101E6F}" type="presParOf" srcId="{E26486C7-7EEE-4626-8EAB-0FE34382F541}" destId="{36B4DDAB-C0AE-4E01-8981-F50BF71A5DB3}" srcOrd="1" destOrd="0" presId="urn:microsoft.com/office/officeart/2008/layout/HorizontalMultiLevelHierarchy"/>
    <dgm:cxn modelId="{0C7AD517-37A2-4248-9EAC-4F8E6F3AD0DF}" type="presParOf" srcId="{88E9E181-F3DE-4A74-8255-A0BE27BFF711}" destId="{CE292EFB-7B67-4A01-9081-79CFEE754198}" srcOrd="4" destOrd="0" presId="urn:microsoft.com/office/officeart/2008/layout/HorizontalMultiLevelHierarchy"/>
    <dgm:cxn modelId="{541BC43C-A488-4713-A532-4B81E3CC612F}" type="presParOf" srcId="{CE292EFB-7B67-4A01-9081-79CFEE754198}" destId="{94DD874E-BF70-42EF-BF5C-1E70C809A367}" srcOrd="0" destOrd="0" presId="urn:microsoft.com/office/officeart/2008/layout/HorizontalMultiLevelHierarchy"/>
    <dgm:cxn modelId="{02B841CA-D3B5-413B-B8ED-C977FA1DBFE3}" type="presParOf" srcId="{88E9E181-F3DE-4A74-8255-A0BE27BFF711}" destId="{93587196-43BA-4412-A17B-31CECECA99C1}" srcOrd="5" destOrd="0" presId="urn:microsoft.com/office/officeart/2008/layout/HorizontalMultiLevelHierarchy"/>
    <dgm:cxn modelId="{33875829-625E-4ED0-ABE0-703F40365207}" type="presParOf" srcId="{93587196-43BA-4412-A17B-31CECECA99C1}" destId="{0A7587B1-973D-4B4A-9668-751A6BC22760}" srcOrd="0" destOrd="0" presId="urn:microsoft.com/office/officeart/2008/layout/HorizontalMultiLevelHierarchy"/>
    <dgm:cxn modelId="{3617D726-6A12-420B-8452-BEF47862BA03}" type="presParOf" srcId="{93587196-43BA-4412-A17B-31CECECA99C1}" destId="{3DA4C8C0-02B0-4118-8112-CBC50FBB2629}" srcOrd="1" destOrd="0" presId="urn:microsoft.com/office/officeart/2008/layout/HorizontalMultiLevelHierarchy"/>
    <dgm:cxn modelId="{65349227-7831-41AD-A7CA-52ABC3537F67}" type="presParOf" srcId="{88E9E181-F3DE-4A74-8255-A0BE27BFF711}" destId="{12E227D2-D023-4891-BCDF-D00E8D3DEE3C}" srcOrd="6" destOrd="0" presId="urn:microsoft.com/office/officeart/2008/layout/HorizontalMultiLevelHierarchy"/>
    <dgm:cxn modelId="{6E054A4F-AFBC-45AE-AC8E-5201D026EC55}" type="presParOf" srcId="{12E227D2-D023-4891-BCDF-D00E8D3DEE3C}" destId="{A3F48BB7-FE3D-4F78-A71A-1EFADCBB2338}" srcOrd="0" destOrd="0" presId="urn:microsoft.com/office/officeart/2008/layout/HorizontalMultiLevelHierarchy"/>
    <dgm:cxn modelId="{98C9ED09-CE51-4780-93E6-C7BBB6501AED}" type="presParOf" srcId="{88E9E181-F3DE-4A74-8255-A0BE27BFF711}" destId="{AEAF8261-AC82-491B-9FFE-BD7DC94AC2E4}" srcOrd="7" destOrd="0" presId="urn:microsoft.com/office/officeart/2008/layout/HorizontalMultiLevelHierarchy"/>
    <dgm:cxn modelId="{FE230345-CEFC-4FC5-8ADC-CB60EDBB800E}" type="presParOf" srcId="{AEAF8261-AC82-491B-9FFE-BD7DC94AC2E4}" destId="{06A687BD-6223-4FA6-8697-74155F844CCD}" srcOrd="0" destOrd="0" presId="urn:microsoft.com/office/officeart/2008/layout/HorizontalMultiLevelHierarchy"/>
    <dgm:cxn modelId="{123FE71C-D7EA-44AB-9315-B2C1EDCCA495}" type="presParOf" srcId="{AEAF8261-AC82-491B-9FFE-BD7DC94AC2E4}" destId="{22A96C07-FFF5-40C7-9EAC-EFC3CBF7DAD3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678314-888F-4189-A050-5124FFD8A5E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579663B-5E66-4561-A280-62DFA2994E82}">
      <dgm:prSet phldrT="[Texto]" custT="1"/>
      <dgm:spPr>
        <a:solidFill>
          <a:schemeClr val="accent4"/>
        </a:solidFill>
      </dgm:spPr>
      <dgm:t>
        <a:bodyPr/>
        <a:lstStyle/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3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376</a:t>
          </a:r>
          <a:r>
            <a:rPr lang="es-CO"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 </a:t>
          </a:r>
          <a:r>
            <a:rPr lang="es-CO" sz="19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/>
          </a:r>
          <a:br>
            <a:rPr lang="es-CO" sz="19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</a:br>
          <a:r>
            <a:rPr lang="es-CO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HORAS DE REUNIÓN JDC </a:t>
          </a:r>
        </a:p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*Promedio 2 horas  sesión</a:t>
          </a:r>
          <a:endParaRPr lang="es-CO" sz="1100" dirty="0"/>
        </a:p>
      </dgm:t>
    </dgm:pt>
    <dgm:pt modelId="{4DFA1D58-0C27-426B-8FBE-4BF76DD78BD7}" type="parTrans" cxnId="{D441A7F7-FA71-4268-ACE6-BF2A68E5CF2F}">
      <dgm:prSet/>
      <dgm:spPr/>
      <dgm:t>
        <a:bodyPr/>
        <a:lstStyle/>
        <a:p>
          <a:endParaRPr lang="es-CO"/>
        </a:p>
      </dgm:t>
    </dgm:pt>
    <dgm:pt modelId="{5A63FC38-B42C-407B-BEE5-8AA75F24BC65}" type="sibTrans" cxnId="{D441A7F7-FA71-4268-ACE6-BF2A68E5CF2F}">
      <dgm:prSet/>
      <dgm:spPr/>
      <dgm:t>
        <a:bodyPr/>
        <a:lstStyle/>
        <a:p>
          <a:endParaRPr lang="es-CO"/>
        </a:p>
      </dgm:t>
    </dgm:pt>
    <dgm:pt modelId="{29C78974-C893-42DE-B4C4-261A7C7E7A5E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188 </a:t>
          </a:r>
        </a:p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REUNIONES DE JDC</a:t>
          </a:r>
          <a:endParaRPr lang="es-CO" sz="1600" dirty="0"/>
        </a:p>
      </dgm:t>
    </dgm:pt>
    <dgm:pt modelId="{837B76AA-4ADE-4B23-AB14-B2C9E866E012}" type="parTrans" cxnId="{D13D502A-83DF-4418-9D38-9DA59CD9C48A}">
      <dgm:prSet/>
      <dgm:spPr/>
      <dgm:t>
        <a:bodyPr/>
        <a:lstStyle/>
        <a:p>
          <a:endParaRPr lang="es-CO"/>
        </a:p>
      </dgm:t>
    </dgm:pt>
    <dgm:pt modelId="{44D8790A-293D-4D36-8A5B-E90A9827D039}" type="sibTrans" cxnId="{D13D502A-83DF-4418-9D38-9DA59CD9C48A}">
      <dgm:prSet/>
      <dgm:spPr/>
      <dgm:t>
        <a:bodyPr/>
        <a:lstStyle/>
        <a:p>
          <a:endParaRPr lang="es-CO"/>
        </a:p>
      </dgm:t>
    </dgm:pt>
    <dgm:pt modelId="{B94CE412-126C-4C3C-A1E7-1E2D32BDB759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66 </a:t>
          </a:r>
        </a:p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REUNIÓN DE TRABAJO</a:t>
          </a:r>
          <a:endParaRPr lang="es-CO" sz="1600" dirty="0"/>
        </a:p>
      </dgm:t>
    </dgm:pt>
    <dgm:pt modelId="{2E5AADF5-14CC-4971-BF45-AB3D9FF3F68D}" type="parTrans" cxnId="{B6EEEA79-7A22-4959-9B3C-FEE8483F71FD}">
      <dgm:prSet/>
      <dgm:spPr/>
      <dgm:t>
        <a:bodyPr/>
        <a:lstStyle/>
        <a:p>
          <a:endParaRPr lang="es-CO"/>
        </a:p>
      </dgm:t>
    </dgm:pt>
    <dgm:pt modelId="{80126CBF-23FE-4585-9BA9-EAAFEE7DBF89}" type="sibTrans" cxnId="{B6EEEA79-7A22-4959-9B3C-FEE8483F71FD}">
      <dgm:prSet/>
      <dgm:spPr/>
      <dgm:t>
        <a:bodyPr/>
        <a:lstStyle/>
        <a:p>
          <a:endParaRPr lang="es-CO"/>
        </a:p>
      </dgm:t>
    </dgm:pt>
    <dgm:pt modelId="{B6A6B4F8-ACF1-4CA0-B579-677AFF973DE0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25 </a:t>
          </a:r>
        </a:p>
        <a:p>
          <a:pPr>
            <a:buClr>
              <a:srgbClr val="000000"/>
            </a:buClr>
            <a:buSzPts val="2800"/>
            <a:buFont typeface="Calibri"/>
            <a:buNone/>
          </a:pPr>
          <a:r>
            <a:rPr lang="es-CO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REUNIONES DE COMITÉS</a:t>
          </a:r>
          <a:endParaRPr lang="es-CO" sz="1600" dirty="0"/>
        </a:p>
      </dgm:t>
    </dgm:pt>
    <dgm:pt modelId="{F6761D54-92C2-4E36-AB0E-C04BF861335D}" type="parTrans" cxnId="{B6E018CF-74B0-49FA-B8AD-F44E0F92CC89}">
      <dgm:prSet/>
      <dgm:spPr/>
      <dgm:t>
        <a:bodyPr/>
        <a:lstStyle/>
        <a:p>
          <a:endParaRPr lang="es-CO"/>
        </a:p>
      </dgm:t>
    </dgm:pt>
    <dgm:pt modelId="{FDDCBA83-2C02-4B02-8B49-C870D8E2A2A6}" type="sibTrans" cxnId="{B6E018CF-74B0-49FA-B8AD-F44E0F92CC89}">
      <dgm:prSet/>
      <dgm:spPr/>
      <dgm:t>
        <a:bodyPr/>
        <a:lstStyle/>
        <a:p>
          <a:endParaRPr lang="es-CO"/>
        </a:p>
      </dgm:t>
    </dgm:pt>
    <dgm:pt modelId="{A3EA5F8B-E769-4F4A-B08C-AC435C729F79}" type="pres">
      <dgm:prSet presAssocID="{1D678314-888F-4189-A050-5124FFD8A5E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BB0EE4-9A2F-4447-9FE1-44E0E6EAE262}" type="pres">
      <dgm:prSet presAssocID="{C579663B-5E66-4561-A280-62DFA2994E82}" presName="node" presStyleLbl="node1" presStyleIdx="0" presStyleCnt="4" custLinFactNeighborY="48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F863F5-7147-4727-8EFE-391404ADFA87}" type="pres">
      <dgm:prSet presAssocID="{5A63FC38-B42C-407B-BEE5-8AA75F24BC65}" presName="sibTrans" presStyleCnt="0"/>
      <dgm:spPr/>
    </dgm:pt>
    <dgm:pt modelId="{2B0759D1-3A64-4EAB-9725-3A6FF137530F}" type="pres">
      <dgm:prSet presAssocID="{29C78974-C893-42DE-B4C4-261A7C7E7A5E}" presName="node" presStyleLbl="node1" presStyleIdx="1" presStyleCnt="4" custLinFactNeighborY="48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F89D3A-312C-4E57-903B-8B3E583BDDE0}" type="pres">
      <dgm:prSet presAssocID="{44D8790A-293D-4D36-8A5B-E90A9827D039}" presName="sibTrans" presStyleCnt="0"/>
      <dgm:spPr/>
    </dgm:pt>
    <dgm:pt modelId="{3750903F-6F23-44A4-B972-1E07F297143D}" type="pres">
      <dgm:prSet presAssocID="{B94CE412-126C-4C3C-A1E7-1E2D32BDB759}" presName="node" presStyleLbl="node1" presStyleIdx="2" presStyleCnt="4" custLinFactNeighborY="48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ACE519-9AAA-44F5-BD3A-0FC194FC58D7}" type="pres">
      <dgm:prSet presAssocID="{80126CBF-23FE-4585-9BA9-EAAFEE7DBF89}" presName="sibTrans" presStyleCnt="0"/>
      <dgm:spPr/>
    </dgm:pt>
    <dgm:pt modelId="{1C605F60-E8DD-47A9-9B18-51F8DCC89738}" type="pres">
      <dgm:prSet presAssocID="{B6A6B4F8-ACF1-4CA0-B579-677AFF973DE0}" presName="node" presStyleLbl="node1" presStyleIdx="3" presStyleCnt="4" custLinFactNeighborY="48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3D502A-83DF-4418-9D38-9DA59CD9C48A}" srcId="{1D678314-888F-4189-A050-5124FFD8A5EE}" destId="{29C78974-C893-42DE-B4C4-261A7C7E7A5E}" srcOrd="1" destOrd="0" parTransId="{837B76AA-4ADE-4B23-AB14-B2C9E866E012}" sibTransId="{44D8790A-293D-4D36-8A5B-E90A9827D039}"/>
    <dgm:cxn modelId="{EC89C669-6EF0-4E02-BCFF-D7926A5F5918}" type="presOf" srcId="{29C78974-C893-42DE-B4C4-261A7C7E7A5E}" destId="{2B0759D1-3A64-4EAB-9725-3A6FF137530F}" srcOrd="0" destOrd="0" presId="urn:microsoft.com/office/officeart/2005/8/layout/default"/>
    <dgm:cxn modelId="{B6EEEA79-7A22-4959-9B3C-FEE8483F71FD}" srcId="{1D678314-888F-4189-A050-5124FFD8A5EE}" destId="{B94CE412-126C-4C3C-A1E7-1E2D32BDB759}" srcOrd="2" destOrd="0" parTransId="{2E5AADF5-14CC-4971-BF45-AB3D9FF3F68D}" sibTransId="{80126CBF-23FE-4585-9BA9-EAAFEE7DBF89}"/>
    <dgm:cxn modelId="{1C09327E-5000-46BC-A655-0E6C0CE83606}" type="presOf" srcId="{C579663B-5E66-4561-A280-62DFA2994E82}" destId="{B0BB0EE4-9A2F-4447-9FE1-44E0E6EAE262}" srcOrd="0" destOrd="0" presId="urn:microsoft.com/office/officeart/2005/8/layout/default"/>
    <dgm:cxn modelId="{E6E4868D-8AAB-4E58-81FB-303A3A4CB08D}" type="presOf" srcId="{B94CE412-126C-4C3C-A1E7-1E2D32BDB759}" destId="{3750903F-6F23-44A4-B972-1E07F297143D}" srcOrd="0" destOrd="0" presId="urn:microsoft.com/office/officeart/2005/8/layout/default"/>
    <dgm:cxn modelId="{D441A7F7-FA71-4268-ACE6-BF2A68E5CF2F}" srcId="{1D678314-888F-4189-A050-5124FFD8A5EE}" destId="{C579663B-5E66-4561-A280-62DFA2994E82}" srcOrd="0" destOrd="0" parTransId="{4DFA1D58-0C27-426B-8FBE-4BF76DD78BD7}" sibTransId="{5A63FC38-B42C-407B-BEE5-8AA75F24BC65}"/>
    <dgm:cxn modelId="{B6E018CF-74B0-49FA-B8AD-F44E0F92CC89}" srcId="{1D678314-888F-4189-A050-5124FFD8A5EE}" destId="{B6A6B4F8-ACF1-4CA0-B579-677AFF973DE0}" srcOrd="3" destOrd="0" parTransId="{F6761D54-92C2-4E36-AB0E-C04BF861335D}" sibTransId="{FDDCBA83-2C02-4B02-8B49-C870D8E2A2A6}"/>
    <dgm:cxn modelId="{A602BDE4-5593-445A-9DDF-E89E10535825}" type="presOf" srcId="{B6A6B4F8-ACF1-4CA0-B579-677AFF973DE0}" destId="{1C605F60-E8DD-47A9-9B18-51F8DCC89738}" srcOrd="0" destOrd="0" presId="urn:microsoft.com/office/officeart/2005/8/layout/default"/>
    <dgm:cxn modelId="{C833EE40-59CF-4844-8C08-AA22CBDF04AE}" type="presOf" srcId="{1D678314-888F-4189-A050-5124FFD8A5EE}" destId="{A3EA5F8B-E769-4F4A-B08C-AC435C729F79}" srcOrd="0" destOrd="0" presId="urn:microsoft.com/office/officeart/2005/8/layout/default"/>
    <dgm:cxn modelId="{F8C07937-FAE0-4FBA-9827-BCF4043BF55F}" type="presParOf" srcId="{A3EA5F8B-E769-4F4A-B08C-AC435C729F79}" destId="{B0BB0EE4-9A2F-4447-9FE1-44E0E6EAE262}" srcOrd="0" destOrd="0" presId="urn:microsoft.com/office/officeart/2005/8/layout/default"/>
    <dgm:cxn modelId="{FE67D397-8B0A-41C8-9270-09FB2C683C53}" type="presParOf" srcId="{A3EA5F8B-E769-4F4A-B08C-AC435C729F79}" destId="{04F863F5-7147-4727-8EFE-391404ADFA87}" srcOrd="1" destOrd="0" presId="urn:microsoft.com/office/officeart/2005/8/layout/default"/>
    <dgm:cxn modelId="{694FED99-7C83-4BAC-861A-22B889AB3E82}" type="presParOf" srcId="{A3EA5F8B-E769-4F4A-B08C-AC435C729F79}" destId="{2B0759D1-3A64-4EAB-9725-3A6FF137530F}" srcOrd="2" destOrd="0" presId="urn:microsoft.com/office/officeart/2005/8/layout/default"/>
    <dgm:cxn modelId="{397CF2D8-9A16-4F47-AFDC-CDB42B79E916}" type="presParOf" srcId="{A3EA5F8B-E769-4F4A-B08C-AC435C729F79}" destId="{FFF89D3A-312C-4E57-903B-8B3E583BDDE0}" srcOrd="3" destOrd="0" presId="urn:microsoft.com/office/officeart/2005/8/layout/default"/>
    <dgm:cxn modelId="{32FEE5E8-7BDA-46C5-AA32-DB7715D88020}" type="presParOf" srcId="{A3EA5F8B-E769-4F4A-B08C-AC435C729F79}" destId="{3750903F-6F23-44A4-B972-1E07F297143D}" srcOrd="4" destOrd="0" presId="urn:microsoft.com/office/officeart/2005/8/layout/default"/>
    <dgm:cxn modelId="{0184DCA7-90E2-47DC-B812-E0D3A574B0EF}" type="presParOf" srcId="{A3EA5F8B-E769-4F4A-B08C-AC435C729F79}" destId="{D2ACE519-9AAA-44F5-BD3A-0FC194FC58D7}" srcOrd="5" destOrd="0" presId="urn:microsoft.com/office/officeart/2005/8/layout/default"/>
    <dgm:cxn modelId="{9EB3A39B-5AA6-4959-9460-E718E6D1BB40}" type="presParOf" srcId="{A3EA5F8B-E769-4F4A-B08C-AC435C729F79}" destId="{1C605F60-E8DD-47A9-9B18-51F8DCC8973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227D2-D023-4891-BCDF-D00E8D3DEE3C}">
      <dsp:nvSpPr>
        <dsp:cNvPr id="0" name=""/>
        <dsp:cNvSpPr/>
      </dsp:nvSpPr>
      <dsp:spPr>
        <a:xfrm>
          <a:off x="1078450" y="1143336"/>
          <a:ext cx="284454" cy="813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227" y="0"/>
              </a:lnTo>
              <a:lnTo>
                <a:pt x="142227" y="813036"/>
              </a:lnTo>
              <a:lnTo>
                <a:pt x="284454" y="81303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199143" y="1528320"/>
        <a:ext cx="43068" cy="43068"/>
      </dsp:txXfrm>
    </dsp:sp>
    <dsp:sp modelId="{CE292EFB-7B67-4A01-9081-79CFEE754198}">
      <dsp:nvSpPr>
        <dsp:cNvPr id="0" name=""/>
        <dsp:cNvSpPr/>
      </dsp:nvSpPr>
      <dsp:spPr>
        <a:xfrm>
          <a:off x="1078450" y="1143336"/>
          <a:ext cx="284454" cy="271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227" y="0"/>
              </a:lnTo>
              <a:lnTo>
                <a:pt x="142227" y="271012"/>
              </a:lnTo>
              <a:lnTo>
                <a:pt x="284454" y="27101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10855" y="1269019"/>
        <a:ext cx="19644" cy="19644"/>
      </dsp:txXfrm>
    </dsp:sp>
    <dsp:sp modelId="{6A4D53EF-F7ED-4957-A72F-0DC853BFAA5B}">
      <dsp:nvSpPr>
        <dsp:cNvPr id="0" name=""/>
        <dsp:cNvSpPr/>
      </dsp:nvSpPr>
      <dsp:spPr>
        <a:xfrm>
          <a:off x="1078450" y="872323"/>
          <a:ext cx="284454" cy="271012"/>
        </a:xfrm>
        <a:custGeom>
          <a:avLst/>
          <a:gdLst/>
          <a:ahLst/>
          <a:cxnLst/>
          <a:rect l="0" t="0" r="0" b="0"/>
          <a:pathLst>
            <a:path>
              <a:moveTo>
                <a:pt x="0" y="271012"/>
              </a:moveTo>
              <a:lnTo>
                <a:pt x="142227" y="271012"/>
              </a:lnTo>
              <a:lnTo>
                <a:pt x="142227" y="0"/>
              </a:lnTo>
              <a:lnTo>
                <a:pt x="284454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10855" y="998007"/>
        <a:ext cx="19644" cy="19644"/>
      </dsp:txXfrm>
    </dsp:sp>
    <dsp:sp modelId="{967BE89D-8173-46E4-BFD5-79B11C2E1D05}">
      <dsp:nvSpPr>
        <dsp:cNvPr id="0" name=""/>
        <dsp:cNvSpPr/>
      </dsp:nvSpPr>
      <dsp:spPr>
        <a:xfrm>
          <a:off x="1078450" y="330299"/>
          <a:ext cx="284454" cy="813036"/>
        </a:xfrm>
        <a:custGeom>
          <a:avLst/>
          <a:gdLst/>
          <a:ahLst/>
          <a:cxnLst/>
          <a:rect l="0" t="0" r="0" b="0"/>
          <a:pathLst>
            <a:path>
              <a:moveTo>
                <a:pt x="0" y="813036"/>
              </a:moveTo>
              <a:lnTo>
                <a:pt x="142227" y="813036"/>
              </a:lnTo>
              <a:lnTo>
                <a:pt x="142227" y="0"/>
              </a:lnTo>
              <a:lnTo>
                <a:pt x="284454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199143" y="715283"/>
        <a:ext cx="43068" cy="43068"/>
      </dsp:txXfrm>
    </dsp:sp>
    <dsp:sp modelId="{A0F88F02-0FF8-45C3-846D-B4E93523487E}">
      <dsp:nvSpPr>
        <dsp:cNvPr id="0" name=""/>
        <dsp:cNvSpPr/>
      </dsp:nvSpPr>
      <dsp:spPr>
        <a:xfrm rot="16200000">
          <a:off x="-279463" y="926526"/>
          <a:ext cx="2282208" cy="433619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Estratégicos</a:t>
          </a:r>
        </a:p>
      </dsp:txBody>
      <dsp:txXfrm>
        <a:off x="-279463" y="926526"/>
        <a:ext cx="2282208" cy="433619"/>
      </dsp:txXfrm>
    </dsp:sp>
    <dsp:sp modelId="{EEFCA38B-0820-45DB-B931-E139179B9D08}">
      <dsp:nvSpPr>
        <dsp:cNvPr id="0" name=""/>
        <dsp:cNvSpPr/>
      </dsp:nvSpPr>
      <dsp:spPr>
        <a:xfrm>
          <a:off x="1362904" y="113489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Selección </a:t>
          </a:r>
        </a:p>
      </dsp:txBody>
      <dsp:txXfrm>
        <a:off x="1362904" y="113489"/>
        <a:ext cx="1422272" cy="433619"/>
      </dsp:txXfrm>
    </dsp:sp>
    <dsp:sp modelId="{58D71AA8-64E3-488A-B9F3-F0BF30189713}">
      <dsp:nvSpPr>
        <dsp:cNvPr id="0" name=""/>
        <dsp:cNvSpPr/>
      </dsp:nvSpPr>
      <dsp:spPr>
        <a:xfrm>
          <a:off x="1362904" y="655514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Formación  y Desarrollo</a:t>
          </a:r>
        </a:p>
      </dsp:txBody>
      <dsp:txXfrm>
        <a:off x="1362904" y="655514"/>
        <a:ext cx="1422272" cy="433619"/>
      </dsp:txXfrm>
    </dsp:sp>
    <dsp:sp modelId="{0A7587B1-973D-4B4A-9668-751A6BC22760}">
      <dsp:nvSpPr>
        <dsp:cNvPr id="0" name=""/>
        <dsp:cNvSpPr/>
      </dsp:nvSpPr>
      <dsp:spPr>
        <a:xfrm>
          <a:off x="1362904" y="1197538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Desempeño</a:t>
          </a:r>
        </a:p>
      </dsp:txBody>
      <dsp:txXfrm>
        <a:off x="1362904" y="1197538"/>
        <a:ext cx="1422272" cy="433619"/>
      </dsp:txXfrm>
    </dsp:sp>
    <dsp:sp modelId="{06A687BD-6223-4FA6-8697-74155F844CCD}">
      <dsp:nvSpPr>
        <dsp:cNvPr id="0" name=""/>
        <dsp:cNvSpPr/>
      </dsp:nvSpPr>
      <dsp:spPr>
        <a:xfrm>
          <a:off x="1362904" y="1739562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Bienestar</a:t>
          </a:r>
        </a:p>
      </dsp:txBody>
      <dsp:txXfrm>
        <a:off x="1362904" y="1739562"/>
        <a:ext cx="1422272" cy="4336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D53EF-F7ED-4957-A72F-0DC853BFAA5B}">
      <dsp:nvSpPr>
        <dsp:cNvPr id="0" name=""/>
        <dsp:cNvSpPr/>
      </dsp:nvSpPr>
      <dsp:spPr>
        <a:xfrm>
          <a:off x="1077204" y="1143336"/>
          <a:ext cx="285010" cy="27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505" y="0"/>
              </a:lnTo>
              <a:lnTo>
                <a:pt x="142505" y="271542"/>
              </a:lnTo>
              <a:lnTo>
                <a:pt x="285010" y="271542"/>
              </a:lnTo>
            </a:path>
          </a:pathLst>
        </a:custGeom>
        <a:noFill/>
        <a:ln w="12700" cap="flat" cmpd="sng" algn="ctr">
          <a:solidFill>
            <a:srgbClr val="A568D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09868" y="1269265"/>
        <a:ext cx="19682" cy="19682"/>
      </dsp:txXfrm>
    </dsp:sp>
    <dsp:sp modelId="{967BE89D-8173-46E4-BFD5-79B11C2E1D05}">
      <dsp:nvSpPr>
        <dsp:cNvPr id="0" name=""/>
        <dsp:cNvSpPr/>
      </dsp:nvSpPr>
      <dsp:spPr>
        <a:xfrm>
          <a:off x="1077204" y="871793"/>
          <a:ext cx="285010" cy="271542"/>
        </a:xfrm>
        <a:custGeom>
          <a:avLst/>
          <a:gdLst/>
          <a:ahLst/>
          <a:cxnLst/>
          <a:rect l="0" t="0" r="0" b="0"/>
          <a:pathLst>
            <a:path>
              <a:moveTo>
                <a:pt x="0" y="271542"/>
              </a:moveTo>
              <a:lnTo>
                <a:pt x="142505" y="271542"/>
              </a:lnTo>
              <a:lnTo>
                <a:pt x="142505" y="0"/>
              </a:lnTo>
              <a:lnTo>
                <a:pt x="285010" y="0"/>
              </a:lnTo>
            </a:path>
          </a:pathLst>
        </a:custGeom>
        <a:noFill/>
        <a:ln w="12700" cap="flat" cmpd="sng" algn="ctr">
          <a:solidFill>
            <a:srgbClr val="A568D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09868" y="997723"/>
        <a:ext cx="19682" cy="19682"/>
      </dsp:txXfrm>
    </dsp:sp>
    <dsp:sp modelId="{A0F88F02-0FF8-45C3-846D-B4E93523487E}">
      <dsp:nvSpPr>
        <dsp:cNvPr id="0" name=""/>
        <dsp:cNvSpPr/>
      </dsp:nvSpPr>
      <dsp:spPr>
        <a:xfrm rot="16200000">
          <a:off x="-283364" y="926102"/>
          <a:ext cx="2286672" cy="434467"/>
        </a:xfrm>
        <a:prstGeom prst="rect">
          <a:avLst/>
        </a:prstGeom>
        <a:solidFill>
          <a:srgbClr val="D3B5E9"/>
        </a:solidFill>
        <a:ln w="12700" cap="flat" cmpd="sng" algn="ctr">
          <a:solidFill>
            <a:srgbClr val="A568D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Transacciones </a:t>
          </a:r>
        </a:p>
      </dsp:txBody>
      <dsp:txXfrm>
        <a:off x="-283364" y="926102"/>
        <a:ext cx="2286672" cy="434467"/>
      </dsp:txXfrm>
    </dsp:sp>
    <dsp:sp modelId="{EEFCA38B-0820-45DB-B931-E139179B9D08}">
      <dsp:nvSpPr>
        <dsp:cNvPr id="0" name=""/>
        <dsp:cNvSpPr/>
      </dsp:nvSpPr>
      <dsp:spPr>
        <a:xfrm>
          <a:off x="1362215" y="654559"/>
          <a:ext cx="1425053" cy="434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568D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Nómina</a:t>
          </a:r>
        </a:p>
      </dsp:txBody>
      <dsp:txXfrm>
        <a:off x="1362215" y="654559"/>
        <a:ext cx="1425053" cy="434467"/>
      </dsp:txXfrm>
    </dsp:sp>
    <dsp:sp modelId="{58D71AA8-64E3-488A-B9F3-F0BF30189713}">
      <dsp:nvSpPr>
        <dsp:cNvPr id="0" name=""/>
        <dsp:cNvSpPr/>
      </dsp:nvSpPr>
      <dsp:spPr>
        <a:xfrm>
          <a:off x="1362215" y="1197644"/>
          <a:ext cx="1425053" cy="434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568D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Seguridad Social</a:t>
          </a:r>
        </a:p>
      </dsp:txBody>
      <dsp:txXfrm>
        <a:off x="1362215" y="1197644"/>
        <a:ext cx="1425053" cy="434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227D2-D023-4891-BCDF-D00E8D3DEE3C}">
      <dsp:nvSpPr>
        <dsp:cNvPr id="0" name=""/>
        <dsp:cNvSpPr/>
      </dsp:nvSpPr>
      <dsp:spPr>
        <a:xfrm>
          <a:off x="1164702" y="1143336"/>
          <a:ext cx="284454" cy="813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227" y="0"/>
              </a:lnTo>
              <a:lnTo>
                <a:pt x="142227" y="813036"/>
              </a:lnTo>
              <a:lnTo>
                <a:pt x="284454" y="81303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85395" y="1528320"/>
        <a:ext cx="43068" cy="43068"/>
      </dsp:txXfrm>
    </dsp:sp>
    <dsp:sp modelId="{CE292EFB-7B67-4A01-9081-79CFEE754198}">
      <dsp:nvSpPr>
        <dsp:cNvPr id="0" name=""/>
        <dsp:cNvSpPr/>
      </dsp:nvSpPr>
      <dsp:spPr>
        <a:xfrm>
          <a:off x="1164702" y="1143336"/>
          <a:ext cx="284454" cy="271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227" y="0"/>
              </a:lnTo>
              <a:lnTo>
                <a:pt x="142227" y="271012"/>
              </a:lnTo>
              <a:lnTo>
                <a:pt x="284454" y="27101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97107" y="1269019"/>
        <a:ext cx="19644" cy="19644"/>
      </dsp:txXfrm>
    </dsp:sp>
    <dsp:sp modelId="{6A4D53EF-F7ED-4957-A72F-0DC853BFAA5B}">
      <dsp:nvSpPr>
        <dsp:cNvPr id="0" name=""/>
        <dsp:cNvSpPr/>
      </dsp:nvSpPr>
      <dsp:spPr>
        <a:xfrm>
          <a:off x="1164702" y="872323"/>
          <a:ext cx="284454" cy="271012"/>
        </a:xfrm>
        <a:custGeom>
          <a:avLst/>
          <a:gdLst/>
          <a:ahLst/>
          <a:cxnLst/>
          <a:rect l="0" t="0" r="0" b="0"/>
          <a:pathLst>
            <a:path>
              <a:moveTo>
                <a:pt x="0" y="271012"/>
              </a:moveTo>
              <a:lnTo>
                <a:pt x="142227" y="271012"/>
              </a:lnTo>
              <a:lnTo>
                <a:pt x="142227" y="0"/>
              </a:lnTo>
              <a:lnTo>
                <a:pt x="284454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97107" y="998007"/>
        <a:ext cx="19644" cy="19644"/>
      </dsp:txXfrm>
    </dsp:sp>
    <dsp:sp modelId="{967BE89D-8173-46E4-BFD5-79B11C2E1D05}">
      <dsp:nvSpPr>
        <dsp:cNvPr id="0" name=""/>
        <dsp:cNvSpPr/>
      </dsp:nvSpPr>
      <dsp:spPr>
        <a:xfrm>
          <a:off x="1164702" y="330299"/>
          <a:ext cx="284454" cy="813036"/>
        </a:xfrm>
        <a:custGeom>
          <a:avLst/>
          <a:gdLst/>
          <a:ahLst/>
          <a:cxnLst/>
          <a:rect l="0" t="0" r="0" b="0"/>
          <a:pathLst>
            <a:path>
              <a:moveTo>
                <a:pt x="0" y="813036"/>
              </a:moveTo>
              <a:lnTo>
                <a:pt x="142227" y="813036"/>
              </a:lnTo>
              <a:lnTo>
                <a:pt x="142227" y="0"/>
              </a:lnTo>
              <a:lnTo>
                <a:pt x="284454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/>
        </a:p>
      </dsp:txBody>
      <dsp:txXfrm>
        <a:off x="1285395" y="715283"/>
        <a:ext cx="43068" cy="43068"/>
      </dsp:txXfrm>
    </dsp:sp>
    <dsp:sp modelId="{A0F88F02-0FF8-45C3-846D-B4E93523487E}">
      <dsp:nvSpPr>
        <dsp:cNvPr id="0" name=""/>
        <dsp:cNvSpPr/>
      </dsp:nvSpPr>
      <dsp:spPr>
        <a:xfrm rot="16200000">
          <a:off x="-193211" y="926526"/>
          <a:ext cx="2282208" cy="433619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Complementarios</a:t>
          </a:r>
        </a:p>
      </dsp:txBody>
      <dsp:txXfrm>
        <a:off x="-193211" y="926526"/>
        <a:ext cx="2282208" cy="433619"/>
      </dsp:txXfrm>
    </dsp:sp>
    <dsp:sp modelId="{EEFCA38B-0820-45DB-B931-E139179B9D08}">
      <dsp:nvSpPr>
        <dsp:cNvPr id="0" name=""/>
        <dsp:cNvSpPr/>
      </dsp:nvSpPr>
      <dsp:spPr>
        <a:xfrm>
          <a:off x="1449156" y="113489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Apoyo a sistema SST Y RS</a:t>
          </a:r>
        </a:p>
      </dsp:txBody>
      <dsp:txXfrm>
        <a:off x="1449156" y="113489"/>
        <a:ext cx="1422272" cy="433619"/>
      </dsp:txXfrm>
    </dsp:sp>
    <dsp:sp modelId="{58D71AA8-64E3-488A-B9F3-F0BF30189713}">
      <dsp:nvSpPr>
        <dsp:cNvPr id="0" name=""/>
        <dsp:cNvSpPr/>
      </dsp:nvSpPr>
      <dsp:spPr>
        <a:xfrm>
          <a:off x="1449156" y="655514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Relaciones Labores</a:t>
          </a:r>
        </a:p>
      </dsp:txBody>
      <dsp:txXfrm>
        <a:off x="1449156" y="655514"/>
        <a:ext cx="1422272" cy="433619"/>
      </dsp:txXfrm>
    </dsp:sp>
    <dsp:sp modelId="{0A7587B1-973D-4B4A-9668-751A6BC22760}">
      <dsp:nvSpPr>
        <dsp:cNvPr id="0" name=""/>
        <dsp:cNvSpPr/>
      </dsp:nvSpPr>
      <dsp:spPr>
        <a:xfrm>
          <a:off x="1449156" y="1197538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Procesos Disciplinarios</a:t>
          </a:r>
        </a:p>
      </dsp:txBody>
      <dsp:txXfrm>
        <a:off x="1449156" y="1197538"/>
        <a:ext cx="1422272" cy="433619"/>
      </dsp:txXfrm>
    </dsp:sp>
    <dsp:sp modelId="{06A687BD-6223-4FA6-8697-74155F844CCD}">
      <dsp:nvSpPr>
        <dsp:cNvPr id="0" name=""/>
        <dsp:cNvSpPr/>
      </dsp:nvSpPr>
      <dsp:spPr>
        <a:xfrm>
          <a:off x="1449156" y="1739562"/>
          <a:ext cx="1422272" cy="4336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Comunicación interna</a:t>
          </a:r>
        </a:p>
      </dsp:txBody>
      <dsp:txXfrm>
        <a:off x="1449156" y="1739562"/>
        <a:ext cx="1422272" cy="4336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B0EE4-9A2F-4447-9FE1-44E0E6EAE262}">
      <dsp:nvSpPr>
        <dsp:cNvPr id="0" name=""/>
        <dsp:cNvSpPr/>
      </dsp:nvSpPr>
      <dsp:spPr>
        <a:xfrm>
          <a:off x="490" y="1807772"/>
          <a:ext cx="1911328" cy="114679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32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376</a:t>
          </a:r>
          <a:r>
            <a:rPr lang="es-CO" sz="20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 </a:t>
          </a:r>
          <a:r>
            <a:rPr lang="es-CO" sz="19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/>
          </a:r>
          <a:br>
            <a:rPr lang="es-CO" sz="19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</a:br>
          <a:r>
            <a:rPr lang="es-CO" sz="1600" b="0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HORAS DE REUNIÓN JDC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1100" b="0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*Promedio 2 horas  sesión</a:t>
          </a:r>
          <a:endParaRPr lang="es-CO" sz="1100" kern="1200" dirty="0"/>
        </a:p>
      </dsp:txBody>
      <dsp:txXfrm>
        <a:off x="490" y="1807772"/>
        <a:ext cx="1911328" cy="1146796"/>
      </dsp:txXfrm>
    </dsp:sp>
    <dsp:sp modelId="{2B0759D1-3A64-4EAB-9725-3A6FF137530F}">
      <dsp:nvSpPr>
        <dsp:cNvPr id="0" name=""/>
        <dsp:cNvSpPr/>
      </dsp:nvSpPr>
      <dsp:spPr>
        <a:xfrm>
          <a:off x="2102950" y="1807772"/>
          <a:ext cx="1911328" cy="1146796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28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188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1600" b="0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REUNIONES DE JDC</a:t>
          </a:r>
          <a:endParaRPr lang="es-CO" sz="1600" kern="1200" dirty="0"/>
        </a:p>
      </dsp:txBody>
      <dsp:txXfrm>
        <a:off x="2102950" y="1807772"/>
        <a:ext cx="1911328" cy="1146796"/>
      </dsp:txXfrm>
    </dsp:sp>
    <dsp:sp modelId="{3750903F-6F23-44A4-B972-1E07F297143D}">
      <dsp:nvSpPr>
        <dsp:cNvPr id="0" name=""/>
        <dsp:cNvSpPr/>
      </dsp:nvSpPr>
      <dsp:spPr>
        <a:xfrm>
          <a:off x="490" y="3145702"/>
          <a:ext cx="1911328" cy="1146796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28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66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1600" b="0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REUNIÓN DE TRABAJO</a:t>
          </a:r>
          <a:endParaRPr lang="es-CO" sz="1600" kern="1200" dirty="0"/>
        </a:p>
      </dsp:txBody>
      <dsp:txXfrm>
        <a:off x="490" y="3145702"/>
        <a:ext cx="1911328" cy="1146796"/>
      </dsp:txXfrm>
    </dsp:sp>
    <dsp:sp modelId="{1C605F60-E8DD-47A9-9B18-51F8DCC89738}">
      <dsp:nvSpPr>
        <dsp:cNvPr id="0" name=""/>
        <dsp:cNvSpPr/>
      </dsp:nvSpPr>
      <dsp:spPr>
        <a:xfrm>
          <a:off x="2102950" y="3145702"/>
          <a:ext cx="1911328" cy="1146796"/>
        </a:xfrm>
        <a:prstGeom prst="rect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28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25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2800"/>
            <a:buFont typeface="Calibri"/>
            <a:buNone/>
          </a:pPr>
          <a:r>
            <a:rPr lang="es-CO" sz="1600" b="0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REUNIONES DE COMITÉS</a:t>
          </a:r>
          <a:endParaRPr lang="es-CO" sz="1600" kern="1200" dirty="0"/>
        </a:p>
      </dsp:txBody>
      <dsp:txXfrm>
        <a:off x="2102950" y="3145702"/>
        <a:ext cx="1911328" cy="1146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07636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97275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53686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28417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561164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653702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95299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6449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32140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242334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44606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43F6-58A5-4E8E-A284-EF2E12293E68}" type="datetimeFigureOut">
              <a:rPr lang="es-CO" smtClean="0"/>
              <a:t>11/11/2020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2B86-1858-47D5-B65A-F47D63AA03C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712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12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slide" Target="slide8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76.xml"/><Relationship Id="rId5" Type="http://schemas.openxmlformats.org/officeDocument/2006/relationships/slide" Target="slide26.xml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slide" Target="slide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6.xml"/><Relationship Id="rId7" Type="http://schemas.openxmlformats.org/officeDocument/2006/relationships/slide" Target="slide4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image" Target="../media/image15.png"/><Relationship Id="rId10" Type="http://schemas.openxmlformats.org/officeDocument/2006/relationships/slide" Target="slide76.xml"/><Relationship Id="rId4" Type="http://schemas.openxmlformats.org/officeDocument/2006/relationships/slide" Target="slide29.xml"/><Relationship Id="rId9" Type="http://schemas.openxmlformats.org/officeDocument/2006/relationships/slide" Target="slide6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slide" Target="slide26.xml"/><Relationship Id="rId7" Type="http://schemas.openxmlformats.org/officeDocument/2006/relationships/slide" Target="slide33.xml"/><Relationship Id="rId12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slide" Target="slide86.xml"/><Relationship Id="rId4" Type="http://schemas.openxmlformats.org/officeDocument/2006/relationships/slide" Target="slide29.xml"/><Relationship Id="rId9" Type="http://schemas.openxmlformats.org/officeDocument/2006/relationships/slide" Target="slide7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slide" Target="slide26.xml"/><Relationship Id="rId7" Type="http://schemas.openxmlformats.org/officeDocument/2006/relationships/slide" Target="slide33.xml"/><Relationship Id="rId12" Type="http://schemas.openxmlformats.org/officeDocument/2006/relationships/image" Target="../media/image2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slide" Target="slide86.xml"/><Relationship Id="rId4" Type="http://schemas.openxmlformats.org/officeDocument/2006/relationships/slide" Target="slide29.xml"/><Relationship Id="rId9" Type="http://schemas.openxmlformats.org/officeDocument/2006/relationships/slide" Target="slide7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slide" Target="slide8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76.xml"/><Relationship Id="rId5" Type="http://schemas.openxmlformats.org/officeDocument/2006/relationships/slide" Target="slide26.xml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slide" Target="slide3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22.png"/><Relationship Id="rId3" Type="http://schemas.openxmlformats.org/officeDocument/2006/relationships/slide" Target="slide10.xml"/><Relationship Id="rId7" Type="http://schemas.openxmlformats.org/officeDocument/2006/relationships/slide" Target="slide4.xml"/><Relationship Id="rId12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slide" Target="slide8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76.xml"/><Relationship Id="rId5" Type="http://schemas.openxmlformats.org/officeDocument/2006/relationships/slide" Target="slide26.xml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slide" Target="slide26.xml"/><Relationship Id="rId7" Type="http://schemas.openxmlformats.org/officeDocument/2006/relationships/slide" Target="slide3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slide" Target="slide86.xml"/><Relationship Id="rId4" Type="http://schemas.openxmlformats.org/officeDocument/2006/relationships/slide" Target="slide29.xml"/><Relationship Id="rId9" Type="http://schemas.openxmlformats.org/officeDocument/2006/relationships/slide" Target="slide7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63.xml"/><Relationship Id="rId3" Type="http://schemas.openxmlformats.org/officeDocument/2006/relationships/package" Target="../embeddings/Hoja_de_c_lculo_de_Microsoft_Excel1.xlsx"/><Relationship Id="rId7" Type="http://schemas.openxmlformats.org/officeDocument/2006/relationships/slide" Target="slide10.xml"/><Relationship Id="rId12" Type="http://schemas.openxmlformats.org/officeDocument/2006/relationships/slide" Target="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slide" Target="slide4.xml"/><Relationship Id="rId5" Type="http://schemas.openxmlformats.org/officeDocument/2006/relationships/package" Target="../embeddings/Hoja_de_c_lculo_de_Microsoft_Excel2.xlsx"/><Relationship Id="rId15" Type="http://schemas.openxmlformats.org/officeDocument/2006/relationships/slide" Target="slide86.xml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slide" Target="slide29.xml"/><Relationship Id="rId14" Type="http://schemas.openxmlformats.org/officeDocument/2006/relationships/slide" Target="slide7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76.xml"/><Relationship Id="rId3" Type="http://schemas.openxmlformats.org/officeDocument/2006/relationships/chart" Target="../charts/chart4.xml"/><Relationship Id="rId7" Type="http://schemas.openxmlformats.org/officeDocument/2006/relationships/slide" Target="slide26.xml"/><Relationship Id="rId12" Type="http://schemas.openxmlformats.org/officeDocument/2006/relationships/slide" Target="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10.xml"/><Relationship Id="rId11" Type="http://schemas.openxmlformats.org/officeDocument/2006/relationships/slide" Target="slide33.xml"/><Relationship Id="rId5" Type="http://schemas.openxmlformats.org/officeDocument/2006/relationships/image" Target="../media/image31.png"/><Relationship Id="rId10" Type="http://schemas.openxmlformats.org/officeDocument/2006/relationships/slide" Target="slide4.xml"/><Relationship Id="rId4" Type="http://schemas.openxmlformats.org/officeDocument/2006/relationships/package" Target="../embeddings/Hoja_de_c_lculo_de_Microsoft_Excel4.xlsx"/><Relationship Id="rId9" Type="http://schemas.openxmlformats.org/officeDocument/2006/relationships/image" Target="../media/image8.png"/><Relationship Id="rId14" Type="http://schemas.openxmlformats.org/officeDocument/2006/relationships/slide" Target="slide8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slide" Target="slide8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76.xml"/><Relationship Id="rId4" Type="http://schemas.openxmlformats.org/officeDocument/2006/relationships/slide" Target="slide6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76.xml"/><Relationship Id="rId3" Type="http://schemas.openxmlformats.org/officeDocument/2006/relationships/slide" Target="slide26.xml"/><Relationship Id="rId7" Type="http://schemas.openxmlformats.org/officeDocument/2006/relationships/image" Target="../media/image35.png"/><Relationship Id="rId12" Type="http://schemas.openxmlformats.org/officeDocument/2006/relationships/slide" Target="slide6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33.xml"/><Relationship Id="rId5" Type="http://schemas.openxmlformats.org/officeDocument/2006/relationships/image" Target="../media/image33.png"/><Relationship Id="rId10" Type="http://schemas.openxmlformats.org/officeDocument/2006/relationships/slide" Target="slide4.xml"/><Relationship Id="rId4" Type="http://schemas.openxmlformats.org/officeDocument/2006/relationships/slide" Target="slide29.xml"/><Relationship Id="rId9" Type="http://schemas.openxmlformats.org/officeDocument/2006/relationships/image" Target="../media/image8.png"/><Relationship Id="rId14" Type="http://schemas.openxmlformats.org/officeDocument/2006/relationships/slide" Target="slide8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26.xml"/><Relationship Id="rId7" Type="http://schemas.openxmlformats.org/officeDocument/2006/relationships/image" Target="../media/image8.png"/><Relationship Id="rId12" Type="http://schemas.openxmlformats.org/officeDocument/2006/relationships/slide" Target="slide86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slide" Target="slide76.xml"/><Relationship Id="rId5" Type="http://schemas.openxmlformats.org/officeDocument/2006/relationships/image" Target="../media/image37.png"/><Relationship Id="rId10" Type="http://schemas.openxmlformats.org/officeDocument/2006/relationships/slide" Target="slide63.xml"/><Relationship Id="rId4" Type="http://schemas.openxmlformats.org/officeDocument/2006/relationships/slide" Target="slide29.xml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slide" Target="slide26.xml"/><Relationship Id="rId7" Type="http://schemas.openxmlformats.org/officeDocument/2006/relationships/slide" Target="slide3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slide" Target="slide86.xml"/><Relationship Id="rId4" Type="http://schemas.openxmlformats.org/officeDocument/2006/relationships/slide" Target="slide29.xml"/><Relationship Id="rId9" Type="http://schemas.openxmlformats.org/officeDocument/2006/relationships/slide" Target="slide7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43.png"/><Relationship Id="rId18" Type="http://schemas.openxmlformats.org/officeDocument/2006/relationships/slide" Target="slide86.xml"/><Relationship Id="rId3" Type="http://schemas.openxmlformats.org/officeDocument/2006/relationships/image" Target="../media/image41.png"/><Relationship Id="rId7" Type="http://schemas.openxmlformats.org/officeDocument/2006/relationships/slide" Target="slide38.xml"/><Relationship Id="rId12" Type="http://schemas.openxmlformats.org/officeDocument/2006/relationships/slide" Target="slide58.xml"/><Relationship Id="rId17" Type="http://schemas.openxmlformats.org/officeDocument/2006/relationships/slide" Target="slide76.xml"/><Relationship Id="rId2" Type="http://schemas.openxmlformats.org/officeDocument/2006/relationships/image" Target="../media/image40.jpg"/><Relationship Id="rId16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62.xml"/><Relationship Id="rId5" Type="http://schemas.microsoft.com/office/2007/relationships/hdphoto" Target="../media/hdphoto1.wdp"/><Relationship Id="rId15" Type="http://schemas.openxmlformats.org/officeDocument/2006/relationships/slide" Target="slide33.xml"/><Relationship Id="rId10" Type="http://schemas.openxmlformats.org/officeDocument/2006/relationships/slide" Target="slide56.xml"/><Relationship Id="rId4" Type="http://schemas.openxmlformats.org/officeDocument/2006/relationships/image" Target="../media/image42.png"/><Relationship Id="rId9" Type="http://schemas.openxmlformats.org/officeDocument/2006/relationships/slide" Target="slide52.xml"/><Relationship Id="rId1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33.xml"/><Relationship Id="rId3" Type="http://schemas.openxmlformats.org/officeDocument/2006/relationships/image" Target="../media/image44.png"/><Relationship Id="rId7" Type="http://schemas.openxmlformats.org/officeDocument/2006/relationships/slide" Target="slide52.xml"/><Relationship Id="rId12" Type="http://schemas.openxmlformats.org/officeDocument/2006/relationships/slide" Target="slide4.xml"/><Relationship Id="rId2" Type="http://schemas.openxmlformats.org/officeDocument/2006/relationships/image" Target="../media/image40.jpg"/><Relationship Id="rId16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image" Target="../media/image43.png"/><Relationship Id="rId5" Type="http://schemas.openxmlformats.org/officeDocument/2006/relationships/slide" Target="slide38.xml"/><Relationship Id="rId15" Type="http://schemas.openxmlformats.org/officeDocument/2006/relationships/slide" Target="slide76.xml"/><Relationship Id="rId10" Type="http://schemas.openxmlformats.org/officeDocument/2006/relationships/slide" Target="slide58.xml"/><Relationship Id="rId4" Type="http://schemas.openxmlformats.org/officeDocument/2006/relationships/slide" Target="slide34.xml"/><Relationship Id="rId9" Type="http://schemas.openxmlformats.org/officeDocument/2006/relationships/slide" Target="slide62.xml"/><Relationship Id="rId14" Type="http://schemas.openxmlformats.org/officeDocument/2006/relationships/slide" Target="slide6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33.xml"/><Relationship Id="rId3" Type="http://schemas.openxmlformats.org/officeDocument/2006/relationships/image" Target="../media/image45.emf"/><Relationship Id="rId7" Type="http://schemas.openxmlformats.org/officeDocument/2006/relationships/slide" Target="slide52.xml"/><Relationship Id="rId12" Type="http://schemas.openxmlformats.org/officeDocument/2006/relationships/slide" Target="slide4.xml"/><Relationship Id="rId2" Type="http://schemas.openxmlformats.org/officeDocument/2006/relationships/image" Target="../media/image40.jpg"/><Relationship Id="rId16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image" Target="../media/image43.png"/><Relationship Id="rId5" Type="http://schemas.openxmlformats.org/officeDocument/2006/relationships/slide" Target="slide38.xml"/><Relationship Id="rId15" Type="http://schemas.openxmlformats.org/officeDocument/2006/relationships/slide" Target="slide76.xml"/><Relationship Id="rId10" Type="http://schemas.openxmlformats.org/officeDocument/2006/relationships/slide" Target="slide58.xml"/><Relationship Id="rId4" Type="http://schemas.openxmlformats.org/officeDocument/2006/relationships/slide" Target="slide34.xml"/><Relationship Id="rId9" Type="http://schemas.openxmlformats.org/officeDocument/2006/relationships/slide" Target="slide62.xml"/><Relationship Id="rId14" Type="http://schemas.openxmlformats.org/officeDocument/2006/relationships/slide" Target="slide6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46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47.jpg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33.xml"/><Relationship Id="rId3" Type="http://schemas.openxmlformats.org/officeDocument/2006/relationships/hyperlink" Target="http://www.teatrodigital.org/" TargetMode="External"/><Relationship Id="rId7" Type="http://schemas.openxmlformats.org/officeDocument/2006/relationships/slide" Target="slide52.xml"/><Relationship Id="rId12" Type="http://schemas.openxmlformats.org/officeDocument/2006/relationships/slide" Target="slide4.xml"/><Relationship Id="rId2" Type="http://schemas.openxmlformats.org/officeDocument/2006/relationships/image" Target="../media/image40.jpg"/><Relationship Id="rId16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image" Target="../media/image43.png"/><Relationship Id="rId5" Type="http://schemas.openxmlformats.org/officeDocument/2006/relationships/slide" Target="slide38.xml"/><Relationship Id="rId15" Type="http://schemas.openxmlformats.org/officeDocument/2006/relationships/slide" Target="slide76.xml"/><Relationship Id="rId10" Type="http://schemas.openxmlformats.org/officeDocument/2006/relationships/slide" Target="slide58.xml"/><Relationship Id="rId4" Type="http://schemas.openxmlformats.org/officeDocument/2006/relationships/slide" Target="slide34.xml"/><Relationship Id="rId9" Type="http://schemas.openxmlformats.org/officeDocument/2006/relationships/slide" Target="slide62.xml"/><Relationship Id="rId14" Type="http://schemas.openxmlformats.org/officeDocument/2006/relationships/slide" Target="slide6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33.xml"/><Relationship Id="rId3" Type="http://schemas.openxmlformats.org/officeDocument/2006/relationships/image" Target="../media/image48.jpeg"/><Relationship Id="rId7" Type="http://schemas.openxmlformats.org/officeDocument/2006/relationships/slide" Target="slide52.xml"/><Relationship Id="rId12" Type="http://schemas.openxmlformats.org/officeDocument/2006/relationships/slide" Target="slide4.xml"/><Relationship Id="rId2" Type="http://schemas.openxmlformats.org/officeDocument/2006/relationships/image" Target="../media/image40.jpg"/><Relationship Id="rId16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image" Target="../media/image43.png"/><Relationship Id="rId5" Type="http://schemas.openxmlformats.org/officeDocument/2006/relationships/slide" Target="slide38.xml"/><Relationship Id="rId15" Type="http://schemas.openxmlformats.org/officeDocument/2006/relationships/slide" Target="slide76.xml"/><Relationship Id="rId10" Type="http://schemas.openxmlformats.org/officeDocument/2006/relationships/slide" Target="slide58.xml"/><Relationship Id="rId4" Type="http://schemas.openxmlformats.org/officeDocument/2006/relationships/slide" Target="slide34.xml"/><Relationship Id="rId9" Type="http://schemas.openxmlformats.org/officeDocument/2006/relationships/slide" Target="slide62.xml"/><Relationship Id="rId14" Type="http://schemas.openxmlformats.org/officeDocument/2006/relationships/slide" Target="slide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33.xml"/><Relationship Id="rId3" Type="http://schemas.openxmlformats.org/officeDocument/2006/relationships/image" Target="../media/image49.png"/><Relationship Id="rId7" Type="http://schemas.openxmlformats.org/officeDocument/2006/relationships/slide" Target="slide52.xml"/><Relationship Id="rId12" Type="http://schemas.openxmlformats.org/officeDocument/2006/relationships/slide" Target="slide4.xml"/><Relationship Id="rId2" Type="http://schemas.openxmlformats.org/officeDocument/2006/relationships/image" Target="../media/image40.jpg"/><Relationship Id="rId16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image" Target="../media/image43.png"/><Relationship Id="rId5" Type="http://schemas.openxmlformats.org/officeDocument/2006/relationships/slide" Target="slide38.xml"/><Relationship Id="rId15" Type="http://schemas.openxmlformats.org/officeDocument/2006/relationships/slide" Target="slide76.xml"/><Relationship Id="rId10" Type="http://schemas.openxmlformats.org/officeDocument/2006/relationships/slide" Target="slide58.xml"/><Relationship Id="rId4" Type="http://schemas.openxmlformats.org/officeDocument/2006/relationships/slide" Target="slide34.xml"/><Relationship Id="rId9" Type="http://schemas.openxmlformats.org/officeDocument/2006/relationships/slide" Target="slide62.xml"/><Relationship Id="rId14" Type="http://schemas.openxmlformats.org/officeDocument/2006/relationships/slide" Target="slide6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50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51.png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58.xml"/><Relationship Id="rId18" Type="http://schemas.openxmlformats.org/officeDocument/2006/relationships/slide" Target="slide76.xml"/><Relationship Id="rId3" Type="http://schemas.openxmlformats.org/officeDocument/2006/relationships/chart" Target="../charts/chart5.xml"/><Relationship Id="rId7" Type="http://schemas.openxmlformats.org/officeDocument/2006/relationships/slide" Target="slide34.xml"/><Relationship Id="rId12" Type="http://schemas.openxmlformats.org/officeDocument/2006/relationships/slide" Target="slide62.xml"/><Relationship Id="rId17" Type="http://schemas.openxmlformats.org/officeDocument/2006/relationships/slide" Target="slide63.xml"/><Relationship Id="rId2" Type="http://schemas.openxmlformats.org/officeDocument/2006/relationships/image" Target="../media/image40.jpg"/><Relationship Id="rId16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slide" Target="slide56.xml"/><Relationship Id="rId5" Type="http://schemas.microsoft.com/office/2007/relationships/hdphoto" Target="../media/hdphoto2.wdp"/><Relationship Id="rId15" Type="http://schemas.openxmlformats.org/officeDocument/2006/relationships/slide" Target="slide4.xml"/><Relationship Id="rId10" Type="http://schemas.openxmlformats.org/officeDocument/2006/relationships/slide" Target="slide52.xml"/><Relationship Id="rId19" Type="http://schemas.openxmlformats.org/officeDocument/2006/relationships/slide" Target="slide86.xml"/><Relationship Id="rId4" Type="http://schemas.openxmlformats.org/officeDocument/2006/relationships/image" Target="../media/image52.png"/><Relationship Id="rId9" Type="http://schemas.openxmlformats.org/officeDocument/2006/relationships/slide" Target="slide42.xml"/><Relationship Id="rId1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43.png"/><Relationship Id="rId18" Type="http://schemas.openxmlformats.org/officeDocument/2006/relationships/slide" Target="slide86.xml"/><Relationship Id="rId3" Type="http://schemas.openxmlformats.org/officeDocument/2006/relationships/image" Target="../media/image54.png"/><Relationship Id="rId7" Type="http://schemas.openxmlformats.org/officeDocument/2006/relationships/slide" Target="slide38.xml"/><Relationship Id="rId12" Type="http://schemas.openxmlformats.org/officeDocument/2006/relationships/slide" Target="slide58.xml"/><Relationship Id="rId17" Type="http://schemas.openxmlformats.org/officeDocument/2006/relationships/slide" Target="slide76.xml"/><Relationship Id="rId2" Type="http://schemas.openxmlformats.org/officeDocument/2006/relationships/image" Target="../media/image40.jpg"/><Relationship Id="rId16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62.xml"/><Relationship Id="rId5" Type="http://schemas.openxmlformats.org/officeDocument/2006/relationships/image" Target="../media/image56.png"/><Relationship Id="rId15" Type="http://schemas.openxmlformats.org/officeDocument/2006/relationships/slide" Target="slide33.xml"/><Relationship Id="rId10" Type="http://schemas.openxmlformats.org/officeDocument/2006/relationships/slide" Target="slide56.xml"/><Relationship Id="rId4" Type="http://schemas.openxmlformats.org/officeDocument/2006/relationships/image" Target="../media/image55.png"/><Relationship Id="rId9" Type="http://schemas.openxmlformats.org/officeDocument/2006/relationships/slide" Target="slide52.xml"/><Relationship Id="rId1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57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58.emf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43.png"/><Relationship Id="rId18" Type="http://schemas.openxmlformats.org/officeDocument/2006/relationships/slide" Target="slide86.xml"/><Relationship Id="rId3" Type="http://schemas.openxmlformats.org/officeDocument/2006/relationships/image" Target="../media/image59.png"/><Relationship Id="rId7" Type="http://schemas.openxmlformats.org/officeDocument/2006/relationships/slide" Target="slide38.xml"/><Relationship Id="rId12" Type="http://schemas.openxmlformats.org/officeDocument/2006/relationships/slide" Target="slide58.xml"/><Relationship Id="rId17" Type="http://schemas.openxmlformats.org/officeDocument/2006/relationships/slide" Target="slide76.xml"/><Relationship Id="rId2" Type="http://schemas.openxmlformats.org/officeDocument/2006/relationships/image" Target="../media/image40.jpg"/><Relationship Id="rId16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62.xml"/><Relationship Id="rId5" Type="http://schemas.openxmlformats.org/officeDocument/2006/relationships/image" Target="../media/image61.png"/><Relationship Id="rId15" Type="http://schemas.openxmlformats.org/officeDocument/2006/relationships/slide" Target="slide33.xml"/><Relationship Id="rId10" Type="http://schemas.openxmlformats.org/officeDocument/2006/relationships/slide" Target="slide56.xml"/><Relationship Id="rId4" Type="http://schemas.openxmlformats.org/officeDocument/2006/relationships/image" Target="../media/image60.png"/><Relationship Id="rId9" Type="http://schemas.openxmlformats.org/officeDocument/2006/relationships/slide" Target="slide52.xml"/><Relationship Id="rId1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62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63.png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43.png"/><Relationship Id="rId18" Type="http://schemas.openxmlformats.org/officeDocument/2006/relationships/slide" Target="slide86.xml"/><Relationship Id="rId3" Type="http://schemas.openxmlformats.org/officeDocument/2006/relationships/image" Target="../media/image40.jpg"/><Relationship Id="rId7" Type="http://schemas.openxmlformats.org/officeDocument/2006/relationships/slide" Target="slide38.xml"/><Relationship Id="rId12" Type="http://schemas.openxmlformats.org/officeDocument/2006/relationships/slide" Target="slide58.xml"/><Relationship Id="rId17" Type="http://schemas.openxmlformats.org/officeDocument/2006/relationships/slide" Target="slide76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63.xml"/><Relationship Id="rId1" Type="http://schemas.openxmlformats.org/officeDocument/2006/relationships/vmlDrawing" Target="../drawings/vmlDrawing3.vml"/><Relationship Id="rId6" Type="http://schemas.openxmlformats.org/officeDocument/2006/relationships/slide" Target="slide34.xml"/><Relationship Id="rId11" Type="http://schemas.openxmlformats.org/officeDocument/2006/relationships/slide" Target="slide62.xml"/><Relationship Id="rId5" Type="http://schemas.openxmlformats.org/officeDocument/2006/relationships/image" Target="../media/image64.png"/><Relationship Id="rId15" Type="http://schemas.openxmlformats.org/officeDocument/2006/relationships/slide" Target="slide33.xml"/><Relationship Id="rId10" Type="http://schemas.openxmlformats.org/officeDocument/2006/relationships/slide" Target="slide56.xml"/><Relationship Id="rId4" Type="http://schemas.openxmlformats.org/officeDocument/2006/relationships/package" Target="../embeddings/Hoja_de_c_lculo_de_Microsoft_Excel5.xlsx"/><Relationship Id="rId9" Type="http://schemas.openxmlformats.org/officeDocument/2006/relationships/slide" Target="slide52.xml"/><Relationship Id="rId1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58.xml"/><Relationship Id="rId18" Type="http://schemas.openxmlformats.org/officeDocument/2006/relationships/slide" Target="slide76.xml"/><Relationship Id="rId3" Type="http://schemas.openxmlformats.org/officeDocument/2006/relationships/image" Target="../media/image65.png"/><Relationship Id="rId7" Type="http://schemas.openxmlformats.org/officeDocument/2006/relationships/slide" Target="slide34.xml"/><Relationship Id="rId12" Type="http://schemas.openxmlformats.org/officeDocument/2006/relationships/slide" Target="slide62.xml"/><Relationship Id="rId17" Type="http://schemas.openxmlformats.org/officeDocument/2006/relationships/slide" Target="slide63.xml"/><Relationship Id="rId2" Type="http://schemas.openxmlformats.org/officeDocument/2006/relationships/image" Target="../media/image40.jpg"/><Relationship Id="rId16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11" Type="http://schemas.openxmlformats.org/officeDocument/2006/relationships/slide" Target="slide56.xml"/><Relationship Id="rId5" Type="http://schemas.openxmlformats.org/officeDocument/2006/relationships/image" Target="../media/image67.jpg"/><Relationship Id="rId15" Type="http://schemas.openxmlformats.org/officeDocument/2006/relationships/slide" Target="slide4.xml"/><Relationship Id="rId10" Type="http://schemas.openxmlformats.org/officeDocument/2006/relationships/slide" Target="slide52.xml"/><Relationship Id="rId19" Type="http://schemas.openxmlformats.org/officeDocument/2006/relationships/slide" Target="slide86.xml"/><Relationship Id="rId4" Type="http://schemas.openxmlformats.org/officeDocument/2006/relationships/image" Target="../media/image66.png"/><Relationship Id="rId9" Type="http://schemas.openxmlformats.org/officeDocument/2006/relationships/slide" Target="slide42.xml"/><Relationship Id="rId1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69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70.emf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slide" Target="slide8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76.xml"/><Relationship Id="rId5" Type="http://schemas.openxmlformats.org/officeDocument/2006/relationships/slide" Target="slide26.xml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slide" Target="slide3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62.xml"/><Relationship Id="rId18" Type="http://schemas.openxmlformats.org/officeDocument/2006/relationships/slide" Target="slide63.xml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12" Type="http://schemas.openxmlformats.org/officeDocument/2006/relationships/slide" Target="slide56.xml"/><Relationship Id="rId17" Type="http://schemas.openxmlformats.org/officeDocument/2006/relationships/slide" Target="slide33.xml"/><Relationship Id="rId2" Type="http://schemas.openxmlformats.org/officeDocument/2006/relationships/image" Target="../media/image40.jpg"/><Relationship Id="rId16" Type="http://schemas.openxmlformats.org/officeDocument/2006/relationships/slide" Target="slide4.xml"/><Relationship Id="rId20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11" Type="http://schemas.openxmlformats.org/officeDocument/2006/relationships/slide" Target="slide52.xml"/><Relationship Id="rId5" Type="http://schemas.openxmlformats.org/officeDocument/2006/relationships/image" Target="../media/image73.jpg"/><Relationship Id="rId15" Type="http://schemas.openxmlformats.org/officeDocument/2006/relationships/image" Target="../media/image43.png"/><Relationship Id="rId10" Type="http://schemas.openxmlformats.org/officeDocument/2006/relationships/slide" Target="slide42.xml"/><Relationship Id="rId19" Type="http://schemas.openxmlformats.org/officeDocument/2006/relationships/slide" Target="slide76.xml"/><Relationship Id="rId4" Type="http://schemas.openxmlformats.org/officeDocument/2006/relationships/image" Target="../media/image72.jpg"/><Relationship Id="rId9" Type="http://schemas.openxmlformats.org/officeDocument/2006/relationships/slide" Target="slide38.xml"/><Relationship Id="rId14" Type="http://schemas.openxmlformats.org/officeDocument/2006/relationships/slide" Target="slide5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76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77.png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78.jp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79.png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80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chart" Target="../charts/chart6.xml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63.xml"/><Relationship Id="rId3" Type="http://schemas.openxmlformats.org/officeDocument/2006/relationships/slide" Target="slide34.xml"/><Relationship Id="rId7" Type="http://schemas.openxmlformats.org/officeDocument/2006/relationships/slide" Target="slide56.xml"/><Relationship Id="rId12" Type="http://schemas.openxmlformats.org/officeDocument/2006/relationships/slide" Target="slide3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slide" Target="slide4.xml"/><Relationship Id="rId5" Type="http://schemas.openxmlformats.org/officeDocument/2006/relationships/slide" Target="slide42.xml"/><Relationship Id="rId15" Type="http://schemas.openxmlformats.org/officeDocument/2006/relationships/slide" Target="slide86.xml"/><Relationship Id="rId10" Type="http://schemas.openxmlformats.org/officeDocument/2006/relationships/image" Target="../media/image43.png"/><Relationship Id="rId4" Type="http://schemas.openxmlformats.org/officeDocument/2006/relationships/slide" Target="slide38.xml"/><Relationship Id="rId9" Type="http://schemas.openxmlformats.org/officeDocument/2006/relationships/slide" Target="slide58.xml"/><Relationship Id="rId14" Type="http://schemas.openxmlformats.org/officeDocument/2006/relationships/slide" Target="slide7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63.xml"/><Relationship Id="rId3" Type="http://schemas.openxmlformats.org/officeDocument/2006/relationships/slide" Target="slide34.xml"/><Relationship Id="rId7" Type="http://schemas.openxmlformats.org/officeDocument/2006/relationships/slide" Target="slide56.xml"/><Relationship Id="rId12" Type="http://schemas.openxmlformats.org/officeDocument/2006/relationships/slide" Target="slide3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slide" Target="slide4.xml"/><Relationship Id="rId5" Type="http://schemas.openxmlformats.org/officeDocument/2006/relationships/slide" Target="slide42.xml"/><Relationship Id="rId15" Type="http://schemas.openxmlformats.org/officeDocument/2006/relationships/slide" Target="slide86.xml"/><Relationship Id="rId10" Type="http://schemas.openxmlformats.org/officeDocument/2006/relationships/image" Target="../media/image43.png"/><Relationship Id="rId4" Type="http://schemas.openxmlformats.org/officeDocument/2006/relationships/slide" Target="slide38.xml"/><Relationship Id="rId9" Type="http://schemas.openxmlformats.org/officeDocument/2006/relationships/slide" Target="slide58.xml"/><Relationship Id="rId14" Type="http://schemas.openxmlformats.org/officeDocument/2006/relationships/slide" Target="slide7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63.xml"/><Relationship Id="rId3" Type="http://schemas.openxmlformats.org/officeDocument/2006/relationships/slide" Target="slide34.xml"/><Relationship Id="rId7" Type="http://schemas.openxmlformats.org/officeDocument/2006/relationships/slide" Target="slide56.xml"/><Relationship Id="rId12" Type="http://schemas.openxmlformats.org/officeDocument/2006/relationships/slide" Target="slide3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slide" Target="slide4.xml"/><Relationship Id="rId5" Type="http://schemas.openxmlformats.org/officeDocument/2006/relationships/slide" Target="slide42.xml"/><Relationship Id="rId15" Type="http://schemas.openxmlformats.org/officeDocument/2006/relationships/slide" Target="slide86.xml"/><Relationship Id="rId10" Type="http://schemas.openxmlformats.org/officeDocument/2006/relationships/image" Target="../media/image43.png"/><Relationship Id="rId4" Type="http://schemas.openxmlformats.org/officeDocument/2006/relationships/slide" Target="slide38.xml"/><Relationship Id="rId9" Type="http://schemas.openxmlformats.org/officeDocument/2006/relationships/slide" Target="slide58.xml"/><Relationship Id="rId14" Type="http://schemas.openxmlformats.org/officeDocument/2006/relationships/slide" Target="slide7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63.xml"/><Relationship Id="rId3" Type="http://schemas.openxmlformats.org/officeDocument/2006/relationships/slide" Target="slide34.xml"/><Relationship Id="rId7" Type="http://schemas.openxmlformats.org/officeDocument/2006/relationships/slide" Target="slide56.xml"/><Relationship Id="rId12" Type="http://schemas.openxmlformats.org/officeDocument/2006/relationships/slide" Target="slide3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slide" Target="slide4.xml"/><Relationship Id="rId5" Type="http://schemas.openxmlformats.org/officeDocument/2006/relationships/slide" Target="slide42.xml"/><Relationship Id="rId15" Type="http://schemas.openxmlformats.org/officeDocument/2006/relationships/slide" Target="slide86.xml"/><Relationship Id="rId10" Type="http://schemas.openxmlformats.org/officeDocument/2006/relationships/image" Target="../media/image43.png"/><Relationship Id="rId4" Type="http://schemas.openxmlformats.org/officeDocument/2006/relationships/slide" Target="slide38.xml"/><Relationship Id="rId9" Type="http://schemas.openxmlformats.org/officeDocument/2006/relationships/slide" Target="slide58.xml"/><Relationship Id="rId14" Type="http://schemas.openxmlformats.org/officeDocument/2006/relationships/slide" Target="slide7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63.xml"/><Relationship Id="rId3" Type="http://schemas.openxmlformats.org/officeDocument/2006/relationships/slide" Target="slide34.xml"/><Relationship Id="rId7" Type="http://schemas.openxmlformats.org/officeDocument/2006/relationships/slide" Target="slide56.xml"/><Relationship Id="rId12" Type="http://schemas.openxmlformats.org/officeDocument/2006/relationships/slide" Target="slide3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slide" Target="slide4.xml"/><Relationship Id="rId5" Type="http://schemas.openxmlformats.org/officeDocument/2006/relationships/slide" Target="slide42.xml"/><Relationship Id="rId15" Type="http://schemas.openxmlformats.org/officeDocument/2006/relationships/slide" Target="slide86.xml"/><Relationship Id="rId10" Type="http://schemas.openxmlformats.org/officeDocument/2006/relationships/image" Target="../media/image43.png"/><Relationship Id="rId4" Type="http://schemas.openxmlformats.org/officeDocument/2006/relationships/slide" Target="slide38.xml"/><Relationship Id="rId9" Type="http://schemas.openxmlformats.org/officeDocument/2006/relationships/slide" Target="slide58.xml"/><Relationship Id="rId14" Type="http://schemas.openxmlformats.org/officeDocument/2006/relationships/slide" Target="slide7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4.xml"/><Relationship Id="rId3" Type="http://schemas.openxmlformats.org/officeDocument/2006/relationships/image" Target="../media/image81.png"/><Relationship Id="rId7" Type="http://schemas.openxmlformats.org/officeDocument/2006/relationships/slide" Target="slide42.xml"/><Relationship Id="rId12" Type="http://schemas.openxmlformats.org/officeDocument/2006/relationships/image" Target="../media/image43.png"/><Relationship Id="rId17" Type="http://schemas.openxmlformats.org/officeDocument/2006/relationships/slide" Target="slide86.xml"/><Relationship Id="rId2" Type="http://schemas.openxmlformats.org/officeDocument/2006/relationships/image" Target="../media/image4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58.xml"/><Relationship Id="rId5" Type="http://schemas.openxmlformats.org/officeDocument/2006/relationships/slide" Target="slide34.xml"/><Relationship Id="rId15" Type="http://schemas.openxmlformats.org/officeDocument/2006/relationships/slide" Target="slide63.xml"/><Relationship Id="rId10" Type="http://schemas.openxmlformats.org/officeDocument/2006/relationships/slide" Target="slide62.xml"/><Relationship Id="rId4" Type="http://schemas.openxmlformats.org/officeDocument/2006/relationships/image" Target="../media/image82.png"/><Relationship Id="rId9" Type="http://schemas.openxmlformats.org/officeDocument/2006/relationships/slide" Target="slide56.xml"/><Relationship Id="rId1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63.xml"/><Relationship Id="rId3" Type="http://schemas.openxmlformats.org/officeDocument/2006/relationships/slide" Target="slide34.xml"/><Relationship Id="rId7" Type="http://schemas.openxmlformats.org/officeDocument/2006/relationships/slide" Target="slide56.xml"/><Relationship Id="rId12" Type="http://schemas.openxmlformats.org/officeDocument/2006/relationships/slide" Target="slide3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slide" Target="slide4.xml"/><Relationship Id="rId5" Type="http://schemas.openxmlformats.org/officeDocument/2006/relationships/slide" Target="slide42.xml"/><Relationship Id="rId15" Type="http://schemas.openxmlformats.org/officeDocument/2006/relationships/slide" Target="slide86.xml"/><Relationship Id="rId10" Type="http://schemas.openxmlformats.org/officeDocument/2006/relationships/image" Target="../media/image43.png"/><Relationship Id="rId4" Type="http://schemas.openxmlformats.org/officeDocument/2006/relationships/slide" Target="slide38.xml"/><Relationship Id="rId9" Type="http://schemas.openxmlformats.org/officeDocument/2006/relationships/slide" Target="slide58.xml"/><Relationship Id="rId14" Type="http://schemas.openxmlformats.org/officeDocument/2006/relationships/slide" Target="slide7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jpg"/><Relationship Id="rId18" Type="http://schemas.openxmlformats.org/officeDocument/2006/relationships/image" Target="../media/image98.png"/><Relationship Id="rId26" Type="http://schemas.openxmlformats.org/officeDocument/2006/relationships/slide" Target="slide58.xml"/><Relationship Id="rId3" Type="http://schemas.openxmlformats.org/officeDocument/2006/relationships/image" Target="../media/image83.png"/><Relationship Id="rId21" Type="http://schemas.openxmlformats.org/officeDocument/2006/relationships/slide" Target="slide38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slide" Target="slide62.xml"/><Relationship Id="rId2" Type="http://schemas.openxmlformats.org/officeDocument/2006/relationships/image" Target="../media/image40.jpg"/><Relationship Id="rId16" Type="http://schemas.openxmlformats.org/officeDocument/2006/relationships/image" Target="../media/image96.png"/><Relationship Id="rId20" Type="http://schemas.openxmlformats.org/officeDocument/2006/relationships/slide" Target="slide34.xml"/><Relationship Id="rId29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24" Type="http://schemas.openxmlformats.org/officeDocument/2006/relationships/slide" Target="slide56.xml"/><Relationship Id="rId32" Type="http://schemas.openxmlformats.org/officeDocument/2006/relationships/slide" Target="slide86.xml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slide" Target="slide52.xml"/><Relationship Id="rId28" Type="http://schemas.openxmlformats.org/officeDocument/2006/relationships/slide" Target="slide4.xml"/><Relationship Id="rId10" Type="http://schemas.openxmlformats.org/officeDocument/2006/relationships/image" Target="../media/image90.jpg"/><Relationship Id="rId19" Type="http://schemas.openxmlformats.org/officeDocument/2006/relationships/image" Target="../media/image99.png"/><Relationship Id="rId31" Type="http://schemas.openxmlformats.org/officeDocument/2006/relationships/slide" Target="slide76.xml"/><Relationship Id="rId4" Type="http://schemas.openxmlformats.org/officeDocument/2006/relationships/image" Target="../media/image84.png"/><Relationship Id="rId9" Type="http://schemas.openxmlformats.org/officeDocument/2006/relationships/image" Target="../media/image89.jpg"/><Relationship Id="rId14" Type="http://schemas.openxmlformats.org/officeDocument/2006/relationships/image" Target="../media/image94.png"/><Relationship Id="rId22" Type="http://schemas.openxmlformats.org/officeDocument/2006/relationships/slide" Target="slide42.xml"/><Relationship Id="rId27" Type="http://schemas.openxmlformats.org/officeDocument/2006/relationships/image" Target="../media/image43.png"/><Relationship Id="rId30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62.xml"/><Relationship Id="rId18" Type="http://schemas.openxmlformats.org/officeDocument/2006/relationships/slide" Target="slide63.xml"/><Relationship Id="rId3" Type="http://schemas.openxmlformats.org/officeDocument/2006/relationships/image" Target="../media/image40.jpg"/><Relationship Id="rId7" Type="http://schemas.openxmlformats.org/officeDocument/2006/relationships/image" Target="../media/image100.emf"/><Relationship Id="rId12" Type="http://schemas.openxmlformats.org/officeDocument/2006/relationships/slide" Target="slide56.xml"/><Relationship Id="rId17" Type="http://schemas.openxmlformats.org/officeDocument/2006/relationships/slide" Target="slide33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4.xml"/><Relationship Id="rId20" Type="http://schemas.openxmlformats.org/officeDocument/2006/relationships/slide" Target="slide86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Hoja_de_c_lculo_de_Microsoft_Excel6.xlsx"/><Relationship Id="rId11" Type="http://schemas.openxmlformats.org/officeDocument/2006/relationships/slide" Target="slide52.xml"/><Relationship Id="rId5" Type="http://schemas.openxmlformats.org/officeDocument/2006/relationships/image" Target="../media/image102.png"/><Relationship Id="rId15" Type="http://schemas.openxmlformats.org/officeDocument/2006/relationships/image" Target="../media/image43.png"/><Relationship Id="rId10" Type="http://schemas.openxmlformats.org/officeDocument/2006/relationships/slide" Target="slide42.xml"/><Relationship Id="rId19" Type="http://schemas.openxmlformats.org/officeDocument/2006/relationships/slide" Target="slide76.xml"/><Relationship Id="rId4" Type="http://schemas.openxmlformats.org/officeDocument/2006/relationships/image" Target="../media/image101.jpg"/><Relationship Id="rId9" Type="http://schemas.openxmlformats.org/officeDocument/2006/relationships/slide" Target="slide38.xml"/><Relationship Id="rId14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13" Type="http://schemas.openxmlformats.org/officeDocument/2006/relationships/slide" Target="slide66.xml"/><Relationship Id="rId3" Type="http://schemas.openxmlformats.org/officeDocument/2006/relationships/chart" Target="../charts/chart7.xml"/><Relationship Id="rId7" Type="http://schemas.openxmlformats.org/officeDocument/2006/relationships/slide" Target="slide63.xml"/><Relationship Id="rId12" Type="http://schemas.openxmlformats.org/officeDocument/2006/relationships/slide" Target="slide75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74.xml"/><Relationship Id="rId5" Type="http://schemas.openxmlformats.org/officeDocument/2006/relationships/slide" Target="slide4.xml"/><Relationship Id="rId10" Type="http://schemas.openxmlformats.org/officeDocument/2006/relationships/slide" Target="slide72.xml"/><Relationship Id="rId4" Type="http://schemas.openxmlformats.org/officeDocument/2006/relationships/image" Target="../media/image105.png"/><Relationship Id="rId9" Type="http://schemas.openxmlformats.org/officeDocument/2006/relationships/slide" Target="slide86.xml"/><Relationship Id="rId14" Type="http://schemas.openxmlformats.org/officeDocument/2006/relationships/slide" Target="slide6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13" Type="http://schemas.openxmlformats.org/officeDocument/2006/relationships/slide" Target="slide63.xml"/><Relationship Id="rId3" Type="http://schemas.openxmlformats.org/officeDocument/2006/relationships/hyperlink" Target="https://app.powerbi.com/groups/me/reports/627e04b3-7ebe-418a-b6ef-165e0eba0ece/ReportSection?pbi_source=PowerPoint" TargetMode="External"/><Relationship Id="rId7" Type="http://schemas.openxmlformats.org/officeDocument/2006/relationships/slide" Target="slide75.xml"/><Relationship Id="rId12" Type="http://schemas.openxmlformats.org/officeDocument/2006/relationships/slide" Target="slide33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11" Type="http://schemas.openxmlformats.org/officeDocument/2006/relationships/slide" Target="slide4.xml"/><Relationship Id="rId5" Type="http://schemas.openxmlformats.org/officeDocument/2006/relationships/slide" Target="slide72.xml"/><Relationship Id="rId15" Type="http://schemas.openxmlformats.org/officeDocument/2006/relationships/slide" Target="slide86.xml"/><Relationship Id="rId10" Type="http://schemas.openxmlformats.org/officeDocument/2006/relationships/image" Target="../media/image105.png"/><Relationship Id="rId4" Type="http://schemas.openxmlformats.org/officeDocument/2006/relationships/image" Target="../media/image106.png"/><Relationship Id="rId9" Type="http://schemas.openxmlformats.org/officeDocument/2006/relationships/slide" Target="slide64.xml"/><Relationship Id="rId14" Type="http://schemas.openxmlformats.org/officeDocument/2006/relationships/slide" Target="slide7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slide" Target="slide86.xml"/><Relationship Id="rId3" Type="http://schemas.openxmlformats.org/officeDocument/2006/relationships/slide" Target="slide72.xml"/><Relationship Id="rId7" Type="http://schemas.openxmlformats.org/officeDocument/2006/relationships/slide" Target="slide64.xml"/><Relationship Id="rId12" Type="http://schemas.openxmlformats.org/officeDocument/2006/relationships/slide" Target="slide76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11" Type="http://schemas.openxmlformats.org/officeDocument/2006/relationships/slide" Target="slide63.xml"/><Relationship Id="rId5" Type="http://schemas.openxmlformats.org/officeDocument/2006/relationships/slide" Target="slide75.xml"/><Relationship Id="rId10" Type="http://schemas.openxmlformats.org/officeDocument/2006/relationships/slide" Target="slide33.xml"/><Relationship Id="rId4" Type="http://schemas.openxmlformats.org/officeDocument/2006/relationships/slide" Target="slide74.xml"/><Relationship Id="rId9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76.xml"/><Relationship Id="rId3" Type="http://schemas.openxmlformats.org/officeDocument/2006/relationships/image" Target="../media/image107.png"/><Relationship Id="rId7" Type="http://schemas.openxmlformats.org/officeDocument/2006/relationships/slide" Target="slide66.xml"/><Relationship Id="rId12" Type="http://schemas.openxmlformats.org/officeDocument/2006/relationships/slide" Target="slide63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11" Type="http://schemas.openxmlformats.org/officeDocument/2006/relationships/slide" Target="slide33.xml"/><Relationship Id="rId5" Type="http://schemas.openxmlformats.org/officeDocument/2006/relationships/slide" Target="slide74.xml"/><Relationship Id="rId10" Type="http://schemas.openxmlformats.org/officeDocument/2006/relationships/slide" Target="slide4.xml"/><Relationship Id="rId4" Type="http://schemas.openxmlformats.org/officeDocument/2006/relationships/slide" Target="slide72.xml"/><Relationship Id="rId9" Type="http://schemas.openxmlformats.org/officeDocument/2006/relationships/image" Target="../media/image105.png"/><Relationship Id="rId14" Type="http://schemas.openxmlformats.org/officeDocument/2006/relationships/slide" Target="slide8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13" Type="http://schemas.openxmlformats.org/officeDocument/2006/relationships/slide" Target="slide76.xml"/><Relationship Id="rId3" Type="http://schemas.openxmlformats.org/officeDocument/2006/relationships/slide" Target="slide72.xml"/><Relationship Id="rId7" Type="http://schemas.openxmlformats.org/officeDocument/2006/relationships/slide" Target="slide64.xml"/><Relationship Id="rId12" Type="http://schemas.openxmlformats.org/officeDocument/2006/relationships/slide" Target="slide63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11" Type="http://schemas.openxmlformats.org/officeDocument/2006/relationships/slide" Target="slide33.xml"/><Relationship Id="rId5" Type="http://schemas.openxmlformats.org/officeDocument/2006/relationships/slide" Target="slide75.xml"/><Relationship Id="rId10" Type="http://schemas.openxmlformats.org/officeDocument/2006/relationships/slide" Target="slide4.xml"/><Relationship Id="rId4" Type="http://schemas.openxmlformats.org/officeDocument/2006/relationships/slide" Target="slide74.xml"/><Relationship Id="rId9" Type="http://schemas.openxmlformats.org/officeDocument/2006/relationships/image" Target="../media/image105.png"/><Relationship Id="rId14" Type="http://schemas.openxmlformats.org/officeDocument/2006/relationships/slide" Target="slide8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slide" Target="slide86.xml"/><Relationship Id="rId3" Type="http://schemas.openxmlformats.org/officeDocument/2006/relationships/slide" Target="slide72.xml"/><Relationship Id="rId7" Type="http://schemas.openxmlformats.org/officeDocument/2006/relationships/slide" Target="slide64.xml"/><Relationship Id="rId12" Type="http://schemas.openxmlformats.org/officeDocument/2006/relationships/slide" Target="slide76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11" Type="http://schemas.openxmlformats.org/officeDocument/2006/relationships/slide" Target="slide63.xml"/><Relationship Id="rId5" Type="http://schemas.openxmlformats.org/officeDocument/2006/relationships/slide" Target="slide75.xml"/><Relationship Id="rId10" Type="http://schemas.openxmlformats.org/officeDocument/2006/relationships/slide" Target="slide33.xml"/><Relationship Id="rId4" Type="http://schemas.openxmlformats.org/officeDocument/2006/relationships/slide" Target="slide74.xml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chart" Target="../charts/chart2.xml"/><Relationship Id="rId7" Type="http://schemas.openxmlformats.org/officeDocument/2006/relationships/image" Target="../media/image8.png"/><Relationship Id="rId12" Type="http://schemas.openxmlformats.org/officeDocument/2006/relationships/slide" Target="slide8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76.xml"/><Relationship Id="rId5" Type="http://schemas.openxmlformats.org/officeDocument/2006/relationships/slide" Target="slide26.xml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slide" Target="slide3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76.xml"/><Relationship Id="rId3" Type="http://schemas.openxmlformats.org/officeDocument/2006/relationships/image" Target="../media/image109.emf"/><Relationship Id="rId7" Type="http://schemas.openxmlformats.org/officeDocument/2006/relationships/slide" Target="slide66.xml"/><Relationship Id="rId12" Type="http://schemas.openxmlformats.org/officeDocument/2006/relationships/slide" Target="slide63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11" Type="http://schemas.openxmlformats.org/officeDocument/2006/relationships/slide" Target="slide33.xml"/><Relationship Id="rId5" Type="http://schemas.openxmlformats.org/officeDocument/2006/relationships/slide" Target="slide74.xml"/><Relationship Id="rId10" Type="http://schemas.openxmlformats.org/officeDocument/2006/relationships/slide" Target="slide4.xml"/><Relationship Id="rId4" Type="http://schemas.openxmlformats.org/officeDocument/2006/relationships/slide" Target="slide72.xml"/><Relationship Id="rId9" Type="http://schemas.openxmlformats.org/officeDocument/2006/relationships/image" Target="../media/image105.png"/><Relationship Id="rId14" Type="http://schemas.openxmlformats.org/officeDocument/2006/relationships/slide" Target="slide8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33.xml"/><Relationship Id="rId3" Type="http://schemas.openxmlformats.org/officeDocument/2006/relationships/image" Target="../media/image110.png"/><Relationship Id="rId7" Type="http://schemas.openxmlformats.org/officeDocument/2006/relationships/slide" Target="slide74.xml"/><Relationship Id="rId12" Type="http://schemas.openxmlformats.org/officeDocument/2006/relationships/slide" Target="slide4.xml"/><Relationship Id="rId2" Type="http://schemas.openxmlformats.org/officeDocument/2006/relationships/image" Target="../media/image104.jpg"/><Relationship Id="rId16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11" Type="http://schemas.openxmlformats.org/officeDocument/2006/relationships/image" Target="../media/image105.png"/><Relationship Id="rId5" Type="http://schemas.openxmlformats.org/officeDocument/2006/relationships/image" Target="../media/image112.png"/><Relationship Id="rId15" Type="http://schemas.openxmlformats.org/officeDocument/2006/relationships/slide" Target="slide76.xml"/><Relationship Id="rId10" Type="http://schemas.openxmlformats.org/officeDocument/2006/relationships/slide" Target="slide64.xml"/><Relationship Id="rId4" Type="http://schemas.openxmlformats.org/officeDocument/2006/relationships/image" Target="../media/image111.png"/><Relationship Id="rId9" Type="http://schemas.openxmlformats.org/officeDocument/2006/relationships/slide" Target="slide66.xml"/><Relationship Id="rId14" Type="http://schemas.openxmlformats.org/officeDocument/2006/relationships/slide" Target="slide6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33.xml"/><Relationship Id="rId3" Type="http://schemas.openxmlformats.org/officeDocument/2006/relationships/image" Target="../media/image104.jpg"/><Relationship Id="rId7" Type="http://schemas.openxmlformats.org/officeDocument/2006/relationships/slide" Target="slide74.xml"/><Relationship Id="rId12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86.xml"/><Relationship Id="rId1" Type="http://schemas.openxmlformats.org/officeDocument/2006/relationships/vmlDrawing" Target="../drawings/vmlDrawing5.vml"/><Relationship Id="rId6" Type="http://schemas.openxmlformats.org/officeDocument/2006/relationships/slide" Target="slide72.xml"/><Relationship Id="rId11" Type="http://schemas.openxmlformats.org/officeDocument/2006/relationships/image" Target="../media/image105.png"/><Relationship Id="rId5" Type="http://schemas.openxmlformats.org/officeDocument/2006/relationships/image" Target="../media/image113.emf"/><Relationship Id="rId15" Type="http://schemas.openxmlformats.org/officeDocument/2006/relationships/slide" Target="slide76.xml"/><Relationship Id="rId10" Type="http://schemas.openxmlformats.org/officeDocument/2006/relationships/slide" Target="slide64.xml"/><Relationship Id="rId4" Type="http://schemas.openxmlformats.org/officeDocument/2006/relationships/oleObject" Target="../embeddings/oleObject1.bin"/><Relationship Id="rId9" Type="http://schemas.openxmlformats.org/officeDocument/2006/relationships/slide" Target="slide66.xml"/><Relationship Id="rId14" Type="http://schemas.openxmlformats.org/officeDocument/2006/relationships/slide" Target="slide6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33.xml"/><Relationship Id="rId3" Type="http://schemas.openxmlformats.org/officeDocument/2006/relationships/image" Target="../media/image104.jpg"/><Relationship Id="rId7" Type="http://schemas.openxmlformats.org/officeDocument/2006/relationships/slide" Target="slide74.xml"/><Relationship Id="rId12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86.xml"/><Relationship Id="rId1" Type="http://schemas.openxmlformats.org/officeDocument/2006/relationships/vmlDrawing" Target="../drawings/vmlDrawing6.vml"/><Relationship Id="rId6" Type="http://schemas.openxmlformats.org/officeDocument/2006/relationships/slide" Target="slide72.xml"/><Relationship Id="rId11" Type="http://schemas.openxmlformats.org/officeDocument/2006/relationships/image" Target="../media/image105.png"/><Relationship Id="rId5" Type="http://schemas.openxmlformats.org/officeDocument/2006/relationships/image" Target="../media/image114.emf"/><Relationship Id="rId15" Type="http://schemas.openxmlformats.org/officeDocument/2006/relationships/slide" Target="slide76.xml"/><Relationship Id="rId10" Type="http://schemas.openxmlformats.org/officeDocument/2006/relationships/slide" Target="slide64.xml"/><Relationship Id="rId4" Type="http://schemas.openxmlformats.org/officeDocument/2006/relationships/oleObject" Target="../embeddings/oleObject2.bin"/><Relationship Id="rId9" Type="http://schemas.openxmlformats.org/officeDocument/2006/relationships/slide" Target="slide66.xml"/><Relationship Id="rId14" Type="http://schemas.openxmlformats.org/officeDocument/2006/relationships/slide" Target="slide6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76.xml"/><Relationship Id="rId3" Type="http://schemas.openxmlformats.org/officeDocument/2006/relationships/image" Target="../media/image115.emf"/><Relationship Id="rId7" Type="http://schemas.openxmlformats.org/officeDocument/2006/relationships/slide" Target="slide66.xml"/><Relationship Id="rId12" Type="http://schemas.openxmlformats.org/officeDocument/2006/relationships/slide" Target="slide63.xm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11" Type="http://schemas.openxmlformats.org/officeDocument/2006/relationships/slide" Target="slide33.xml"/><Relationship Id="rId5" Type="http://schemas.openxmlformats.org/officeDocument/2006/relationships/slide" Target="slide74.xml"/><Relationship Id="rId10" Type="http://schemas.openxmlformats.org/officeDocument/2006/relationships/slide" Target="slide4.xml"/><Relationship Id="rId4" Type="http://schemas.openxmlformats.org/officeDocument/2006/relationships/slide" Target="slide72.xml"/><Relationship Id="rId9" Type="http://schemas.openxmlformats.org/officeDocument/2006/relationships/image" Target="../media/image105.png"/><Relationship Id="rId14" Type="http://schemas.openxmlformats.org/officeDocument/2006/relationships/slide" Target="slide8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33.xml"/><Relationship Id="rId3" Type="http://schemas.openxmlformats.org/officeDocument/2006/relationships/image" Target="../media/image116.png"/><Relationship Id="rId7" Type="http://schemas.openxmlformats.org/officeDocument/2006/relationships/slide" Target="slide74.xml"/><Relationship Id="rId12" Type="http://schemas.openxmlformats.org/officeDocument/2006/relationships/slide" Target="slide4.xml"/><Relationship Id="rId2" Type="http://schemas.openxmlformats.org/officeDocument/2006/relationships/image" Target="../media/image104.jpg"/><Relationship Id="rId16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11" Type="http://schemas.openxmlformats.org/officeDocument/2006/relationships/image" Target="../media/image105.png"/><Relationship Id="rId5" Type="http://schemas.openxmlformats.org/officeDocument/2006/relationships/image" Target="../media/image118.png"/><Relationship Id="rId15" Type="http://schemas.openxmlformats.org/officeDocument/2006/relationships/slide" Target="slide76.xml"/><Relationship Id="rId10" Type="http://schemas.openxmlformats.org/officeDocument/2006/relationships/slide" Target="slide64.xml"/><Relationship Id="rId4" Type="http://schemas.openxmlformats.org/officeDocument/2006/relationships/image" Target="../media/image117.png"/><Relationship Id="rId9" Type="http://schemas.openxmlformats.org/officeDocument/2006/relationships/slide" Target="slide66.xml"/><Relationship Id="rId14" Type="http://schemas.openxmlformats.org/officeDocument/2006/relationships/slide" Target="slide6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26" Type="http://schemas.openxmlformats.org/officeDocument/2006/relationships/slide" Target="slide76.xml"/><Relationship Id="rId3" Type="http://schemas.openxmlformats.org/officeDocument/2006/relationships/slide" Target="slide77.xml"/><Relationship Id="rId21" Type="http://schemas.microsoft.com/office/2007/relationships/diagramDrawing" Target="../diagrams/drawing3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5" Type="http://schemas.openxmlformats.org/officeDocument/2006/relationships/slide" Target="slide63.xml"/><Relationship Id="rId2" Type="http://schemas.openxmlformats.org/officeDocument/2006/relationships/image" Target="../media/image120.jpg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11" Type="http://schemas.microsoft.com/office/2007/relationships/diagramDrawing" Target="../diagrams/drawing1.xml"/><Relationship Id="rId24" Type="http://schemas.openxmlformats.org/officeDocument/2006/relationships/slide" Target="slide33.xml"/><Relationship Id="rId5" Type="http://schemas.openxmlformats.org/officeDocument/2006/relationships/slide" Target="slide80.xml"/><Relationship Id="rId15" Type="http://schemas.openxmlformats.org/officeDocument/2006/relationships/diagramColors" Target="../diagrams/colors2.xml"/><Relationship Id="rId23" Type="http://schemas.openxmlformats.org/officeDocument/2006/relationships/slide" Target="slide4.xml"/><Relationship Id="rId28" Type="http://schemas.openxmlformats.org/officeDocument/2006/relationships/image" Target="../media/image122.emf"/><Relationship Id="rId10" Type="http://schemas.openxmlformats.org/officeDocument/2006/relationships/diagramColors" Target="../diagrams/colors1.xml"/><Relationship Id="rId19" Type="http://schemas.openxmlformats.org/officeDocument/2006/relationships/diagramQuickStyle" Target="../diagrams/quickStyle3.xml"/><Relationship Id="rId4" Type="http://schemas.openxmlformats.org/officeDocument/2006/relationships/slide" Target="slide79.xml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Relationship Id="rId22" Type="http://schemas.openxmlformats.org/officeDocument/2006/relationships/image" Target="../media/image121.png"/><Relationship Id="rId27" Type="http://schemas.openxmlformats.org/officeDocument/2006/relationships/slide" Target="slide8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86.xml"/><Relationship Id="rId3" Type="http://schemas.openxmlformats.org/officeDocument/2006/relationships/image" Target="../media/image123.png"/><Relationship Id="rId7" Type="http://schemas.openxmlformats.org/officeDocument/2006/relationships/slide" Target="slide81.xml"/><Relationship Id="rId12" Type="http://schemas.openxmlformats.org/officeDocument/2006/relationships/slide" Target="slide76.xm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11" Type="http://schemas.openxmlformats.org/officeDocument/2006/relationships/slide" Target="slide63.xml"/><Relationship Id="rId5" Type="http://schemas.openxmlformats.org/officeDocument/2006/relationships/slide" Target="slide79.xml"/><Relationship Id="rId10" Type="http://schemas.openxmlformats.org/officeDocument/2006/relationships/slide" Target="slide33.xml"/><Relationship Id="rId4" Type="http://schemas.openxmlformats.org/officeDocument/2006/relationships/slide" Target="slide77.xml"/><Relationship Id="rId9" Type="http://schemas.openxmlformats.org/officeDocument/2006/relationships/slide" Target="slide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slide" Target="slide76.xml"/><Relationship Id="rId3" Type="http://schemas.openxmlformats.org/officeDocument/2006/relationships/image" Target="../media/image124.jpg"/><Relationship Id="rId7" Type="http://schemas.openxmlformats.org/officeDocument/2006/relationships/slide" Target="slide80.xml"/><Relationship Id="rId12" Type="http://schemas.openxmlformats.org/officeDocument/2006/relationships/slide" Target="slide63.xm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11" Type="http://schemas.openxmlformats.org/officeDocument/2006/relationships/slide" Target="slide33.xml"/><Relationship Id="rId5" Type="http://schemas.openxmlformats.org/officeDocument/2006/relationships/slide" Target="slide77.xml"/><Relationship Id="rId10" Type="http://schemas.openxmlformats.org/officeDocument/2006/relationships/slide" Target="slide4.xml"/><Relationship Id="rId4" Type="http://schemas.openxmlformats.org/officeDocument/2006/relationships/image" Target="../media/image125.jpg"/><Relationship Id="rId9" Type="http://schemas.openxmlformats.org/officeDocument/2006/relationships/image" Target="../media/image121.png"/><Relationship Id="rId14" Type="http://schemas.openxmlformats.org/officeDocument/2006/relationships/slide" Target="slide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slide" Target="slide81.xml"/><Relationship Id="rId18" Type="http://schemas.openxmlformats.org/officeDocument/2006/relationships/slide" Target="slide76.xml"/><Relationship Id="rId3" Type="http://schemas.openxmlformats.org/officeDocument/2006/relationships/image" Target="../media/image126.png"/><Relationship Id="rId7" Type="http://schemas.openxmlformats.org/officeDocument/2006/relationships/image" Target="../media/image130.jpg"/><Relationship Id="rId12" Type="http://schemas.openxmlformats.org/officeDocument/2006/relationships/slide" Target="slide80.xml"/><Relationship Id="rId17" Type="http://schemas.openxmlformats.org/officeDocument/2006/relationships/slide" Target="slide63.xml"/><Relationship Id="rId2" Type="http://schemas.openxmlformats.org/officeDocument/2006/relationships/image" Target="../media/image120.jpg"/><Relationship Id="rId16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11" Type="http://schemas.openxmlformats.org/officeDocument/2006/relationships/slide" Target="slide79.xml"/><Relationship Id="rId5" Type="http://schemas.openxmlformats.org/officeDocument/2006/relationships/image" Target="../media/image128.png"/><Relationship Id="rId15" Type="http://schemas.openxmlformats.org/officeDocument/2006/relationships/slide" Target="slide4.xml"/><Relationship Id="rId10" Type="http://schemas.openxmlformats.org/officeDocument/2006/relationships/slide" Target="slide77.xml"/><Relationship Id="rId19" Type="http://schemas.openxmlformats.org/officeDocument/2006/relationships/slide" Target="slide86.xml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77.xml"/><Relationship Id="rId13" Type="http://schemas.openxmlformats.org/officeDocument/2006/relationships/slide" Target="slide4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21.png"/><Relationship Id="rId17" Type="http://schemas.openxmlformats.org/officeDocument/2006/relationships/slide" Target="slide86.xml"/><Relationship Id="rId2" Type="http://schemas.openxmlformats.org/officeDocument/2006/relationships/image" Target="../media/image120.jpg"/><Relationship Id="rId16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slide" Target="slide81.xml"/><Relationship Id="rId5" Type="http://schemas.openxmlformats.org/officeDocument/2006/relationships/diagramQuickStyle" Target="../diagrams/quickStyle4.xml"/><Relationship Id="rId15" Type="http://schemas.openxmlformats.org/officeDocument/2006/relationships/slide" Target="slide63.xml"/><Relationship Id="rId10" Type="http://schemas.openxmlformats.org/officeDocument/2006/relationships/slide" Target="slide80.xml"/><Relationship Id="rId4" Type="http://schemas.openxmlformats.org/officeDocument/2006/relationships/diagramLayout" Target="../diagrams/layout4.xml"/><Relationship Id="rId9" Type="http://schemas.openxmlformats.org/officeDocument/2006/relationships/slide" Target="slide79.xml"/><Relationship Id="rId14" Type="http://schemas.openxmlformats.org/officeDocument/2006/relationships/slide" Target="slide3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13" Type="http://schemas.openxmlformats.org/officeDocument/2006/relationships/slide" Target="slide76.xml"/><Relationship Id="rId3" Type="http://schemas.openxmlformats.org/officeDocument/2006/relationships/image" Target="../media/image133.png"/><Relationship Id="rId7" Type="http://schemas.openxmlformats.org/officeDocument/2006/relationships/slide" Target="slide80.xml"/><Relationship Id="rId12" Type="http://schemas.openxmlformats.org/officeDocument/2006/relationships/slide" Target="slide63.xm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11" Type="http://schemas.openxmlformats.org/officeDocument/2006/relationships/slide" Target="slide33.xml"/><Relationship Id="rId5" Type="http://schemas.openxmlformats.org/officeDocument/2006/relationships/slide" Target="slide77.xml"/><Relationship Id="rId10" Type="http://schemas.openxmlformats.org/officeDocument/2006/relationships/slide" Target="slide4.xml"/><Relationship Id="rId4" Type="http://schemas.openxmlformats.org/officeDocument/2006/relationships/image" Target="../media/image134.jpg"/><Relationship Id="rId9" Type="http://schemas.openxmlformats.org/officeDocument/2006/relationships/image" Target="../media/image121.png"/><Relationship Id="rId14" Type="http://schemas.openxmlformats.org/officeDocument/2006/relationships/slide" Target="slide8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5.jpeg"/><Relationship Id="rId3" Type="http://schemas.openxmlformats.org/officeDocument/2006/relationships/slide" Target="slide77.xml"/><Relationship Id="rId7" Type="http://schemas.openxmlformats.org/officeDocument/2006/relationships/image" Target="../media/image121.png"/><Relationship Id="rId12" Type="http://schemas.openxmlformats.org/officeDocument/2006/relationships/slide" Target="slide86.xm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11" Type="http://schemas.openxmlformats.org/officeDocument/2006/relationships/slide" Target="slide76.xml"/><Relationship Id="rId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79.xml"/><Relationship Id="rId9" Type="http://schemas.openxmlformats.org/officeDocument/2006/relationships/slide" Target="slide3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slide" Target="slide80.xml"/><Relationship Id="rId18" Type="http://schemas.openxmlformats.org/officeDocument/2006/relationships/slide" Target="slide63.xml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slide" Target="slide79.xml"/><Relationship Id="rId17" Type="http://schemas.openxmlformats.org/officeDocument/2006/relationships/slide" Target="slide33.xml"/><Relationship Id="rId2" Type="http://schemas.openxmlformats.org/officeDocument/2006/relationships/image" Target="../media/image120.jpg"/><Relationship Id="rId16" Type="http://schemas.openxmlformats.org/officeDocument/2006/relationships/slide" Target="slide4.xml"/><Relationship Id="rId20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11" Type="http://schemas.openxmlformats.org/officeDocument/2006/relationships/slide" Target="slide77.xml"/><Relationship Id="rId5" Type="http://schemas.openxmlformats.org/officeDocument/2006/relationships/image" Target="../media/image138.png"/><Relationship Id="rId15" Type="http://schemas.openxmlformats.org/officeDocument/2006/relationships/image" Target="../media/image121.png"/><Relationship Id="rId10" Type="http://schemas.openxmlformats.org/officeDocument/2006/relationships/image" Target="../media/image143.jpg"/><Relationship Id="rId19" Type="http://schemas.openxmlformats.org/officeDocument/2006/relationships/slide" Target="slide76.xml"/><Relationship Id="rId4" Type="http://schemas.openxmlformats.org/officeDocument/2006/relationships/image" Target="../media/image137.png"/><Relationship Id="rId9" Type="http://schemas.openxmlformats.org/officeDocument/2006/relationships/image" Target="../media/image142.jpg"/><Relationship Id="rId14" Type="http://schemas.openxmlformats.org/officeDocument/2006/relationships/slide" Target="slide8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3" Type="http://schemas.openxmlformats.org/officeDocument/2006/relationships/image" Target="../media/image146.png"/><Relationship Id="rId7" Type="http://schemas.openxmlformats.org/officeDocument/2006/relationships/slide" Target="slide76.xml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3.xml"/><Relationship Id="rId4" Type="http://schemas.openxmlformats.org/officeDocument/2006/relationships/slide" Target="slide4.xml"/><Relationship Id="rId9" Type="http://schemas.openxmlformats.org/officeDocument/2006/relationships/image" Target="../media/image147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10.xml"/><Relationship Id="rId7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86.xml"/><Relationship Id="rId5" Type="http://schemas.openxmlformats.org/officeDocument/2006/relationships/slide" Target="slide29.xml"/><Relationship Id="rId10" Type="http://schemas.openxmlformats.org/officeDocument/2006/relationships/slide" Target="slide76.xml"/><Relationship Id="rId4" Type="http://schemas.openxmlformats.org/officeDocument/2006/relationships/slide" Target="slide26.xml"/><Relationship Id="rId9" Type="http://schemas.openxmlformats.org/officeDocument/2006/relationships/slide" Target="slide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6322423" cy="2220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71148"/>
            <a:ext cx="648362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INGRESOS</a:t>
            </a:r>
            <a:r>
              <a:rPr lang="es-ES" sz="3200" spc="3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OPERACIONALES</a:t>
            </a:r>
            <a:endParaRPr lang="es-CO" sz="3200" spc="3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063140" y="1877733"/>
            <a:ext cx="2681539" cy="400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En relación con los ingresos asociados con </a:t>
            </a:r>
            <a:r>
              <a:rPr lang="es-CO" sz="1400" b="1" dirty="0" smtClean="0"/>
              <a:t>las actividades en las sedes que ha decrecido 74,1%</a:t>
            </a:r>
            <a:r>
              <a:rPr lang="es-CO" sz="1400" dirty="0" smtClean="0"/>
              <a:t>.  También las cuotas de afiliación se han afectado pero en mucha menor medida.</a:t>
            </a:r>
          </a:p>
          <a:p>
            <a:endParaRPr lang="es-CO" sz="1400" dirty="0"/>
          </a:p>
          <a:p>
            <a:r>
              <a:rPr lang="es-CO" sz="1400" dirty="0" smtClean="0"/>
              <a:t>Se han generados acciones de retención y alivios económicos para los afiliados que han permitido reducir los retiros.</a:t>
            </a:r>
          </a:p>
          <a:p>
            <a:endParaRPr lang="es-CO" sz="1400" dirty="0" smtClean="0"/>
          </a:p>
          <a:p>
            <a:r>
              <a:rPr lang="es-CO" sz="1400" b="1" dirty="0" smtClean="0"/>
              <a:t>Los ingresos operacionales se han reducido principalmente por el cierre de las sedes</a:t>
            </a:r>
            <a:r>
              <a:rPr lang="es-CO" sz="1400" dirty="0" smtClean="0"/>
              <a:t> que no ha permitido realizar las actividades habituales.</a:t>
            </a:r>
          </a:p>
          <a:p>
            <a:endParaRPr lang="es-CO" sz="16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2E09836-4D19-2E4F-A022-47D21D707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" t="11107" b="2058"/>
          <a:stretch/>
        </p:blipFill>
        <p:spPr>
          <a:xfrm>
            <a:off x="558857" y="2632697"/>
            <a:ext cx="6060261" cy="3559452"/>
          </a:xfrm>
          <a:prstGeom prst="rect">
            <a:avLst/>
          </a:prstGeom>
          <a:ln>
            <a:noFill/>
          </a:ln>
        </p:spPr>
      </p:pic>
      <p:sp>
        <p:nvSpPr>
          <p:cNvPr id="18" name="Rectángulo 17">
            <a:hlinkClick r:id="" action="ppaction://hlinkshowjump?jump=nextslide"/>
          </p:cNvPr>
          <p:cNvSpPr/>
          <p:nvPr/>
        </p:nvSpPr>
        <p:spPr>
          <a:xfrm>
            <a:off x="1342271" y="2111315"/>
            <a:ext cx="4493434" cy="4271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tx1"/>
                </a:solidFill>
                <a:latin typeface="+mj-lt"/>
              </a:rPr>
              <a:t>Total de ingresos acumulados </a:t>
            </a:r>
            <a:r>
              <a:rPr lang="es-CO" sz="2000" b="1" dirty="0" smtClean="0">
                <a:solidFill>
                  <a:schemeClr val="tx1"/>
                </a:solidFill>
                <a:latin typeface="+mj-lt"/>
              </a:rPr>
              <a:t>($MM)</a:t>
            </a:r>
            <a:endParaRPr lang="es-CO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6609822" y="2104366"/>
            <a:ext cx="121320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5,3%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riángulo isósceles 22"/>
          <p:cNvSpPr/>
          <p:nvPr/>
        </p:nvSpPr>
        <p:spPr>
          <a:xfrm rot="16200000">
            <a:off x="6271234" y="2209221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6512352" y="2624476"/>
            <a:ext cx="254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accent2"/>
                </a:solidFill>
              </a:rPr>
              <a:t>Han aumentado los ingresos de convenios acumulados frente al año anterior</a:t>
            </a:r>
            <a:r>
              <a:rPr lang="es-CO" sz="1600" dirty="0" smtClean="0"/>
              <a:t>, a pesar de la crisis.</a:t>
            </a:r>
            <a:endParaRPr lang="es-CO" sz="1600" dirty="0"/>
          </a:p>
        </p:txBody>
      </p:sp>
      <p:grpSp>
        <p:nvGrpSpPr>
          <p:cNvPr id="39" name="Grupo 38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0" name="Conector recto 39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ángulo 40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ectángulo 41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ángulo 42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6" name="Grupo 4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0" name="Flecha derecha 4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1" name="Elipse 50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9" name="Elipse 4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2" name="Rectángulo 51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2" name="Grupo 31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53" name="Rectángulo 52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3843887" y="3889203"/>
            <a:ext cx="1976373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CO" sz="28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$9.408 MM</a:t>
            </a:r>
            <a:endParaRPr lang="es-CO" sz="2800" dirty="0"/>
          </a:p>
          <a:p>
            <a:pPr lvl="0" algn="ctr"/>
            <a:r>
              <a:rPr lang="es-CO" sz="28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-5,7%</a:t>
            </a:r>
            <a:endParaRPr lang="es-CO" sz="28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27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71148"/>
            <a:ext cx="62093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ESTADO DE </a:t>
            </a:r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325686" y="2214433"/>
            <a:ext cx="2843057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 los rendimientos </a:t>
            </a:r>
            <a:r>
              <a:rPr lang="es-ES" sz="1400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financieros aún no se siente de forma contundente la reducción de las tasas de interés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 Este efecto </a:t>
            </a:r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 sentirá muy fuerte en los próximos meses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cuando se renueven los CDT a las nuevas tasas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sz="1400" dirty="0"/>
          </a:p>
        </p:txBody>
      </p:sp>
      <p:pic>
        <p:nvPicPr>
          <p:cNvPr id="32" name="Google Shape;20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8372" y="2214433"/>
            <a:ext cx="6255249" cy="38075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upo 32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39" name="Conector recto 38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ángulo 39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ectángulo 41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ángulo 42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5" name="Grupo 44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9" name="Flecha derecha 48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Elipse 49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6" name="Grupo 45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7" name="Flecha derecha 46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8" name="Elipse 47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1" name="Rectángulo 50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6" name="Grupo 2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8" name="Rectángulo 27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3072" y="4082334"/>
            <a:ext cx="1308283" cy="1315958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92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02500"/>
            <a:ext cx="62093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ESTADO DE </a:t>
            </a:r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325686" y="2214433"/>
            <a:ext cx="2843057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Desde el mes de abril, se han ejecutado una serie de</a:t>
            </a:r>
            <a:r>
              <a:rPr lang="es-CO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acciones que han permitido obtener</a:t>
            </a:r>
            <a:r>
              <a:rPr lang="es-CO" sz="1400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 ahorros sustanciales </a:t>
            </a:r>
            <a:r>
              <a:rPr lang="es-CO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 gastos de administración y </a:t>
            </a:r>
            <a:r>
              <a:rPr lang="es-CO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ventas</a:t>
            </a:r>
            <a:r>
              <a:rPr lang="es-CO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sz="1400" b="1" dirty="0"/>
          </a:p>
        </p:txBody>
      </p:sp>
      <p:pic>
        <p:nvPicPr>
          <p:cNvPr id="18" name="Google Shape;22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8372" y="2025790"/>
            <a:ext cx="5758538" cy="4068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o 18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0" name="Conector recto 19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ángulo 20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ectángulo 21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ectángulo 22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39" name="Grupo 3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3" name="Flecha derecha 4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Elipse 4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1" name="Flecha derecha 4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2" name="Elipse 4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5" name="Rectángulo 4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6" name="Grupo 2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8" name="Rectángulo 27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Rectángulo 45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93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02500"/>
            <a:ext cx="62093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ESTADO DE </a:t>
            </a:r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325686" y="2214433"/>
            <a:ext cx="2843057" cy="1600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Los </a:t>
            </a:r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gastos bancarios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derivados principalmente de los procesos de recaudo, </a:t>
            </a:r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 han mantenido controlados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 Incluso,  se han reducido un poco como resultado de recientes negociaciones con las entidades financieras.</a:t>
            </a:r>
            <a:endParaRPr lang="es-ES" sz="1400" dirty="0"/>
          </a:p>
        </p:txBody>
      </p:sp>
      <p:pic>
        <p:nvPicPr>
          <p:cNvPr id="21" name="Google Shape;24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8883" y="2000367"/>
            <a:ext cx="6558203" cy="3991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8325686" y="4075611"/>
            <a:ext cx="3417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Gracias a que los gastos </a:t>
            </a:r>
            <a:r>
              <a:rPr lang="es-E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 </a:t>
            </a:r>
            <a:r>
              <a:rPr lang="es-E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han reducido mucho más que los ingresos </a:t>
            </a:r>
            <a:r>
              <a:rPr lang="es-ES" b="1" i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se han logrado aumentar significativamente los resultados operacionales y netos de la Asociación</a:t>
            </a:r>
            <a:r>
              <a:rPr lang="es-E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i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811588" y="3785207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grpSp>
        <p:nvGrpSpPr>
          <p:cNvPr id="24" name="Grupo 23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3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3" name="Grupo 4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7" name="Flecha derecha 4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8" name="Elipse 4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Elipse 4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9" name="Rectángulo 4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8" name="Grupo 27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50" name="Rectángulo 49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13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1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8" y="1302500"/>
            <a:ext cx="24955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BALANCE</a:t>
            </a:r>
            <a:endParaRPr lang="es-CO" sz="3200" b="1" spc="300" dirty="0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0" name="Google Shape;258;p13"/>
          <p:cNvGrpSpPr/>
          <p:nvPr/>
        </p:nvGrpSpPr>
        <p:grpSpPr>
          <a:xfrm>
            <a:off x="1080711" y="2077138"/>
            <a:ext cx="4095776" cy="4167634"/>
            <a:chOff x="1510204" y="1494543"/>
            <a:chExt cx="3189377" cy="3245333"/>
          </a:xfrm>
        </p:grpSpPr>
        <p:pic>
          <p:nvPicPr>
            <p:cNvPr id="22" name="Google Shape;259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10204" y="1494543"/>
              <a:ext cx="3189377" cy="3245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60;p13"/>
            <p:cNvSpPr/>
            <p:nvPr/>
          </p:nvSpPr>
          <p:spPr>
            <a:xfrm>
              <a:off x="1774698" y="2427750"/>
              <a:ext cx="675160" cy="288000"/>
            </a:xfrm>
            <a:prstGeom prst="upArrow">
              <a:avLst>
                <a:gd name="adj1" fmla="val 66076"/>
                <a:gd name="adj2" fmla="val 72592"/>
              </a:avLst>
            </a:prstGeom>
            <a:solidFill>
              <a:srgbClr val="36609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15,8%</a:t>
              </a:r>
              <a:endParaRPr/>
            </a:p>
          </p:txBody>
        </p:sp>
        <p:sp>
          <p:nvSpPr>
            <p:cNvPr id="32" name="Google Shape;261;p13"/>
            <p:cNvSpPr/>
            <p:nvPr/>
          </p:nvSpPr>
          <p:spPr>
            <a:xfrm>
              <a:off x="3798721" y="4015241"/>
              <a:ext cx="612000" cy="261058"/>
            </a:xfrm>
            <a:prstGeom prst="upArrow">
              <a:avLst>
                <a:gd name="adj1" fmla="val 66076"/>
                <a:gd name="adj2" fmla="val 72592"/>
              </a:avLst>
            </a:prstGeom>
            <a:solidFill>
              <a:srgbClr val="36609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6,0%</a:t>
              </a:r>
              <a:endParaRPr/>
            </a:p>
          </p:txBody>
        </p:sp>
      </p:grpSp>
      <p:pic>
        <p:nvPicPr>
          <p:cNvPr id="33" name="Google Shape;26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3934" y="2077138"/>
            <a:ext cx="5091885" cy="4023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upo 38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0" name="Conector recto 39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ángulo 40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ectángulo 41">
              <a:hlinkClick r:id="rId4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ángulo 42">
              <a:hlinkClick r:id="rId5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6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6" name="Grupo 4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0" name="Flecha derecha 4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1" name="Elipse 50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9" name="Elipse 4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2" name="Rectángulo 51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9" name="Grupo 28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54" name="Rectángulo 53">
              <a:hlinkClick r:id="rId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8" name="Rectángulo 57">
              <a:hlinkClick r:id="rId1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74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02500"/>
            <a:ext cx="112413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BALANCE                       </a:t>
            </a:r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ACTIVO CORRIENTE</a:t>
            </a:r>
            <a:endParaRPr lang="es-CO" sz="32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343737" y="3234971"/>
            <a:ext cx="5350958" cy="2893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El 62% del activo corriente lo componen caja, banco e inversiones, así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</a:t>
            </a:r>
          </a:p>
          <a:p>
            <a:pPr lvl="0"/>
            <a:endParaRPr lang="es-ES" sz="1400" dirty="0"/>
          </a:p>
          <a:p>
            <a:pPr lvl="0"/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$  4.697 MM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en caja y banco</a:t>
            </a:r>
            <a:endParaRPr lang="es-ES" sz="1400" dirty="0"/>
          </a:p>
          <a:p>
            <a:pPr lvl="0"/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$19.739 MM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en inversiones en CDT, Fiducias y cuentas de ahorro remuneradas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lvl="0"/>
            <a:endParaRPr lang="es-ES" sz="1400" dirty="0">
              <a:solidFill>
                <a:schemeClr val="dk1"/>
              </a:solidFill>
              <a:cs typeface="Calibri"/>
              <a:sym typeface="Calibri"/>
            </a:endParaRPr>
          </a:p>
          <a:p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Estas inversiones han reducido su rentabilidad debido a la caída de las tasas de interés.  Mientras que a principio de año se conseguían tasas de más del 6%, hoy no superan el 3%.</a:t>
            </a:r>
            <a:endParaRPr lang="es-ES" sz="1400" dirty="0"/>
          </a:p>
          <a:p>
            <a:pPr lvl="0"/>
            <a:endParaRPr lang="es-ES" sz="1400" dirty="0" smtClean="0"/>
          </a:p>
          <a:p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Las colocaciones del fondo FEDU han tenido un crecimiento un poco más lento este año.  El índice actual de colocación es del 92%.</a:t>
            </a:r>
            <a:endParaRPr lang="es-ES" sz="1400" dirty="0"/>
          </a:p>
          <a:p>
            <a:pPr lvl="0"/>
            <a:endParaRPr lang="es-ES" sz="1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6652087" y="2018922"/>
            <a:ext cx="3466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Gracias a los resultados del año, </a:t>
            </a:r>
            <a:r>
              <a:rPr lang="es-ES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Asociación tiene una alta liquidez y la </a:t>
            </a:r>
            <a:r>
              <a:rPr lang="es-ES" b="1" i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razón corriente es de 1,67</a:t>
            </a:r>
            <a:r>
              <a:rPr lang="es-E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i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6137989" y="1644294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pic>
        <p:nvPicPr>
          <p:cNvPr id="20" name="Google Shape;268;p14"/>
          <p:cNvPicPr preferRelativeResize="0"/>
          <p:nvPr/>
        </p:nvPicPr>
        <p:blipFill rotWithShape="1">
          <a:blip r:embed="rId2">
            <a:alphaModFix/>
          </a:blip>
          <a:srcRect l="1959" t="714"/>
          <a:stretch/>
        </p:blipFill>
        <p:spPr>
          <a:xfrm>
            <a:off x="1436914" y="1915886"/>
            <a:ext cx="4453754" cy="458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upo 21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4" name="Conector recto 23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ángulo 31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2" name="Grupo 4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6" name="Flecha derecha 4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Elipse 4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3" name="Grupo 4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4" name="Flecha derecha 4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5" name="Elipse 4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8" name="Rectángulo 4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8" name="Grupo 27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49" name="Rectángulo 48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95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02500"/>
            <a:ext cx="1121581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BALANCE </a:t>
            </a:r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                    PP&amp;E</a:t>
            </a:r>
            <a:endParaRPr lang="es-CO" sz="3200" spc="3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343737" y="2224776"/>
            <a:ext cx="5350958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propiedad, planta y equipos lo componen principalmente los inmuebles que suman $21.000 MM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y que tendrían una enorme valorización al momento de aprobar el plan parcial. </a:t>
            </a:r>
            <a:endParaRPr lang="es-ES" sz="1400" dirty="0"/>
          </a:p>
          <a:p>
            <a:pPr lvl="0"/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Hay dos lotes en </a:t>
            </a:r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Villavicencio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cuyo valor en libros es de </a:t>
            </a:r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$929 MM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y su mantenimiento anual es de casi $30 MM.</a:t>
            </a:r>
            <a:endParaRPr lang="es-ES" sz="1400" dirty="0"/>
          </a:p>
          <a:p>
            <a:pPr lvl="0"/>
            <a:endParaRPr lang="es-ES" sz="1400" dirty="0" smtClean="0"/>
          </a:p>
          <a:p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El ERP y otras licencias tienen un saldo de $592 MM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 La amortización del ERP es a 5 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años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y se inició en noviembre de 2018, es decir, que aún le faltan 37 meses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sz="1400" dirty="0"/>
          </a:p>
        </p:txBody>
      </p:sp>
      <p:pic>
        <p:nvPicPr>
          <p:cNvPr id="20" name="Google Shape;268;p14"/>
          <p:cNvPicPr preferRelativeResize="0"/>
          <p:nvPr/>
        </p:nvPicPr>
        <p:blipFill rotWithShape="1">
          <a:blip r:embed="rId2">
            <a:alphaModFix/>
          </a:blip>
          <a:srcRect l="1959" t="714"/>
          <a:stretch/>
        </p:blipFill>
        <p:spPr>
          <a:xfrm>
            <a:off x="1436914" y="1915886"/>
            <a:ext cx="4453754" cy="458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ángulo 23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1" name="Grupo 40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2" name="Grupo 41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3" name="Flecha derecha 42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4" name="Elipse 43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7" name="Rectángulo 46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8" name="Grupo 27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48" name="Rectángulo 47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92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8" y="1302500"/>
            <a:ext cx="1023068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BALANCE</a:t>
            </a:r>
            <a:endParaRPr lang="es-CO" sz="3200" spc="3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00012" y="3504156"/>
            <a:ext cx="552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 general los pasivos han tenido un buen comportamiento</a:t>
            </a:r>
            <a:r>
              <a:rPr lang="es-E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Si se descuenta el efecto de una negociación particular del tiempo de pago de las facturas de </a:t>
            </a:r>
            <a:r>
              <a:rPr lang="es-ES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Colsanitas</a:t>
            </a:r>
            <a:r>
              <a:rPr lang="es-E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y unos ajustes contables que no existían el año anterior, el crecimiento sería del 8,4%.  El rubro más importante es el saldo por pagar a los convenios que es el 65% del total del pasivo</a:t>
            </a:r>
            <a:r>
              <a:rPr lang="es-ES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lvl="0"/>
            <a:endParaRPr lang="es-ES" sz="1600" dirty="0">
              <a:solidFill>
                <a:schemeClr val="dk1"/>
              </a:solidFill>
              <a:cs typeface="Calibri"/>
              <a:sym typeface="Calibri"/>
            </a:endParaRPr>
          </a:p>
          <a:p>
            <a:pPr lvl="0"/>
            <a:r>
              <a:rPr lang="es-E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Asociación no tiene deudas bancarias.</a:t>
            </a:r>
            <a:endParaRPr lang="es-ES" sz="1600" dirty="0"/>
          </a:p>
          <a:p>
            <a:pPr lvl="0"/>
            <a:r>
              <a:rPr lang="es-E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 el sector financiero solo tiene dos leasing operativos</a:t>
            </a:r>
            <a:r>
              <a:rPr lang="es-ES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sz="1600" dirty="0"/>
          </a:p>
        </p:txBody>
      </p:sp>
      <p:pic>
        <p:nvPicPr>
          <p:cNvPr id="20" name="Google Shape;268;p14"/>
          <p:cNvPicPr preferRelativeResize="0"/>
          <p:nvPr/>
        </p:nvPicPr>
        <p:blipFill rotWithShape="1">
          <a:blip r:embed="rId2">
            <a:alphaModFix/>
          </a:blip>
          <a:srcRect l="1959" t="714"/>
          <a:stretch/>
        </p:blipFill>
        <p:spPr>
          <a:xfrm>
            <a:off x="1508372" y="1915886"/>
            <a:ext cx="4453754" cy="458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upo 31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33" name="Conector recto 32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ángulo 38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ectángulo 41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4" name="Grupo 4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6" name="Flecha derecha 4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7" name="Elipse 46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0" name="Rectángulo 49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6" name="Grupo 2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8" name="Rectángulo 27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6464203" y="2526010"/>
            <a:ext cx="453630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2800" b="1" spc="300" dirty="0" smtClean="0">
                <a:latin typeface="Tahoma"/>
                <a:ea typeface="Tahoma"/>
                <a:cs typeface="Tahoma"/>
                <a:sym typeface="Tahoma"/>
              </a:rPr>
              <a:t>PASIVO CORRIENTE</a:t>
            </a:r>
            <a:endParaRPr lang="es-CO" sz="2800" b="1" spc="3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Triángulo isósceles 30"/>
          <p:cNvSpPr/>
          <p:nvPr/>
        </p:nvSpPr>
        <p:spPr>
          <a:xfrm rot="16200000">
            <a:off x="6125615" y="2630865"/>
            <a:ext cx="363670" cy="31350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5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8" y="1302500"/>
            <a:ext cx="56718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BALANCE </a:t>
            </a:r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PATRIMONIO</a:t>
            </a:r>
            <a:endParaRPr lang="es-CO" sz="3200" spc="3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6464203" y="3766851"/>
            <a:ext cx="3083752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2800" b="1" spc="300" dirty="0">
                <a:latin typeface="Tahoma"/>
                <a:ea typeface="Tahoma"/>
                <a:cs typeface="Tahoma"/>
                <a:sym typeface="Tahoma"/>
              </a:rPr>
              <a:t>PATRIMONIO</a:t>
            </a:r>
          </a:p>
        </p:txBody>
      </p:sp>
      <p:sp>
        <p:nvSpPr>
          <p:cNvPr id="22" name="Triángulo isósceles 21"/>
          <p:cNvSpPr/>
          <p:nvPr/>
        </p:nvSpPr>
        <p:spPr>
          <a:xfrm rot="16200000">
            <a:off x="6125615" y="3871706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/>
          <p:cNvSpPr txBox="1"/>
          <p:nvPr/>
        </p:nvSpPr>
        <p:spPr>
          <a:xfrm>
            <a:off x="6464203" y="4403867"/>
            <a:ext cx="505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El mayor componente del patrimonio son los fondos sociales que suma $21.974 MM.</a:t>
            </a:r>
            <a:endParaRPr lang="es-ES" dirty="0"/>
          </a:p>
          <a:p>
            <a:pPr lvl="0"/>
            <a:endParaRPr lang="es-ES" dirty="0"/>
          </a:p>
        </p:txBody>
      </p:sp>
      <p:grpSp>
        <p:nvGrpSpPr>
          <p:cNvPr id="23" name="Grupo 22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3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2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3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4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3" name="Grupo 4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7" name="Flecha derecha 4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8" name="Elipse 4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Elipse 4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9" name="Rectángulo 4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6" name="Google Shape;268;p14"/>
          <p:cNvPicPr preferRelativeResize="0"/>
          <p:nvPr/>
        </p:nvPicPr>
        <p:blipFill rotWithShape="1">
          <a:blip r:embed="rId5">
            <a:alphaModFix/>
          </a:blip>
          <a:srcRect l="1959" t="714"/>
          <a:stretch/>
        </p:blipFill>
        <p:spPr>
          <a:xfrm>
            <a:off x="1508372" y="1915886"/>
            <a:ext cx="4453754" cy="458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upo 27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50" name="Rectángulo 49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19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02500"/>
            <a:ext cx="36359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INDICADORES</a:t>
            </a:r>
          </a:p>
        </p:txBody>
      </p:sp>
      <p:pic>
        <p:nvPicPr>
          <p:cNvPr id="32" name="Google Shape;33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954" y="2077138"/>
            <a:ext cx="4568087" cy="243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CuadroTexto 32"/>
          <p:cNvSpPr txBox="1"/>
          <p:nvPr/>
        </p:nvSpPr>
        <p:spPr>
          <a:xfrm>
            <a:off x="6844145" y="2261903"/>
            <a:ext cx="359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Gracias a </a:t>
            </a:r>
            <a:r>
              <a:rPr lang="es-E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</a:t>
            </a:r>
            <a:r>
              <a:rPr lang="es-ES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reducción de los gastos</a:t>
            </a:r>
            <a:r>
              <a:rPr lang="es-E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el </a:t>
            </a:r>
            <a:r>
              <a:rPr lang="es-ES" b="1" i="1" dirty="0" err="1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Ebitda</a:t>
            </a:r>
            <a:r>
              <a:rPr lang="es-ES" b="1" i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 ha estado muy por encima de los años anteriores</a:t>
            </a:r>
            <a:r>
              <a:rPr lang="es-ES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i="1" dirty="0"/>
          </a:p>
        </p:txBody>
      </p:sp>
      <p:sp>
        <p:nvSpPr>
          <p:cNvPr id="39" name="CuadroTexto 38"/>
          <p:cNvSpPr txBox="1"/>
          <p:nvPr/>
        </p:nvSpPr>
        <p:spPr>
          <a:xfrm>
            <a:off x="6330047" y="1887275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grpSp>
        <p:nvGrpSpPr>
          <p:cNvPr id="40" name="Grupo 39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1" name="Conector recto 40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 41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ángulo 42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7" name="Grupo 46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1" name="Flecha derecha 50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8" name="Grupo 47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9" name="Flecha derecha 48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0" name="Elipse 49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3" name="Rectángulo 52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9" name="Rectángulo 28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0" name="Google Shape;332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44145" y="3631750"/>
            <a:ext cx="4464417" cy="23810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1395953" y="4952696"/>
            <a:ext cx="4624733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rotación de los deudores comerciales se ha mantenido relativamente estable, lo cual indica que la cartera no ha sufrido un deterioro.</a:t>
            </a:r>
            <a:endParaRPr lang="es-ES" sz="1400" dirty="0"/>
          </a:p>
        </p:txBody>
      </p:sp>
      <p:sp>
        <p:nvSpPr>
          <p:cNvPr id="2" name="Flecha abajo 1"/>
          <p:cNvSpPr/>
          <p:nvPr/>
        </p:nvSpPr>
        <p:spPr>
          <a:xfrm rot="5400000">
            <a:off x="6230391" y="5054252"/>
            <a:ext cx="404047" cy="53555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37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6322423" cy="2220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302500"/>
            <a:ext cx="36359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INDICADORES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6561394" y="1906817"/>
            <a:ext cx="5158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El nivel de endeudamiento de la Asociación se ha mantenido bajo</a:t>
            </a:r>
            <a:r>
              <a:rPr lang="es-E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El aumento registrado en los últimos meses obedece a un acuerdo temporal de pago de facturas con </a:t>
            </a:r>
            <a:r>
              <a:rPr lang="es-E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Colsanitas</a:t>
            </a:r>
            <a:r>
              <a:rPr lang="es-E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el cual se mantendrá hasta diciembre (se pasó de 30 a 60 días).</a:t>
            </a:r>
            <a:endParaRPr lang="es-ES" dirty="0"/>
          </a:p>
        </p:txBody>
      </p:sp>
      <p:sp>
        <p:nvSpPr>
          <p:cNvPr id="39" name="CuadroTexto 38"/>
          <p:cNvSpPr txBox="1"/>
          <p:nvPr/>
        </p:nvSpPr>
        <p:spPr>
          <a:xfrm>
            <a:off x="5918374" y="1532189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grpSp>
        <p:nvGrpSpPr>
          <p:cNvPr id="20" name="Grupo 19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1" name="Conector recto 20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ángulo 21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ectángulo 22">
              <a:hlinkClick r:id="rId2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3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4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2" name="Grupo 4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6" name="Flecha derecha 4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Elipse 4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3" name="Grupo 4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4" name="Flecha derecha 4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5" name="Elipse 4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8" name="Rectángulo 4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9" name="Rectángulo 28">
              <a:hlinkClick r:id="rId6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hlinkClick r:id="rId7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8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9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0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0" name="Google Shape;354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2475" y="2173472"/>
            <a:ext cx="5136977" cy="273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55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5978" y="3533925"/>
            <a:ext cx="4862498" cy="259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1164719" y="5235364"/>
            <a:ext cx="4624733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ES" sz="1400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El índice de liquidez de la Asociación es muy bueno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 El cambio observado desde </a:t>
            </a:r>
            <a:r>
              <a:rPr lang="es-E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mayo obedece al afecto del acuerdo temporal de pago con </a:t>
            </a:r>
            <a:r>
              <a:rPr lang="es-ES" sz="1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Colsanitas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sz="1400" dirty="0"/>
          </a:p>
        </p:txBody>
      </p:sp>
      <p:sp>
        <p:nvSpPr>
          <p:cNvPr id="35" name="Flecha abajo 34"/>
          <p:cNvSpPr/>
          <p:nvPr/>
        </p:nvSpPr>
        <p:spPr>
          <a:xfrm rot="5400000">
            <a:off x="5999157" y="5336920"/>
            <a:ext cx="404047" cy="53555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30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767278"/>
            <a:ext cx="416531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SEDE NACIONAL</a:t>
            </a:r>
            <a:endParaRPr lang="es-CO" sz="3200" b="1" spc="300" dirty="0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325686" y="2679211"/>
            <a:ext cx="2843057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*</a:t>
            </a:r>
            <a:r>
              <a:rPr lang="es-CO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Debido </a:t>
            </a:r>
            <a:r>
              <a:rPr lang="es-CO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 cierre de las sedes, como resultado </a:t>
            </a:r>
            <a:r>
              <a:rPr lang="es-CO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 la crisis sanitaria del Covid-19</a:t>
            </a:r>
            <a:r>
              <a:rPr lang="es-CO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lo cual no ha permitido efectuar las actividades habituales, </a:t>
            </a:r>
            <a:r>
              <a:rPr lang="es-CO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 llevado a que los ingresos decrezcan 74,1%.</a:t>
            </a:r>
            <a:endParaRPr lang="es-ES" sz="1400" b="1" dirty="0"/>
          </a:p>
        </p:txBody>
      </p:sp>
      <p:grpSp>
        <p:nvGrpSpPr>
          <p:cNvPr id="22" name="Grupo 21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4" name="Conector recto 23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ángulo 31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2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3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4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2" name="Grupo 4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6" name="Flecha derecha 4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Elipse 4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3" name="Grupo 4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4" name="Flecha derecha 4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5" name="Elipse 4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8" name="Rectángulo 4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6" name="Grupo 2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8" name="Rectángulo 27">
              <a:hlinkClick r:id="rId6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7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8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9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0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846144" y="2679211"/>
            <a:ext cx="7075278" cy="2019753"/>
            <a:chOff x="846144" y="2679211"/>
            <a:chExt cx="7075278" cy="2019753"/>
          </a:xfrm>
        </p:grpSpPr>
        <p:pic>
          <p:nvPicPr>
            <p:cNvPr id="20" name="Google Shape;390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46144" y="2679211"/>
              <a:ext cx="7075278" cy="201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91;p19" descr="Símbolo del asterisco | Icono Gratis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4042358" y="4490750"/>
              <a:ext cx="117062" cy="90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CuadroTexto 30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22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8" y="1767278"/>
            <a:ext cx="67821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REGIONAL</a:t>
            </a:r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SUROCCIDENTE</a:t>
            </a:r>
            <a:endParaRPr lang="es-CO" sz="3200" b="1" spc="300" dirty="0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1690303" y="4955743"/>
            <a:ext cx="412282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*</a:t>
            </a:r>
            <a:r>
              <a:rPr lang="es-CO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Los ingresos se han afectado por el cierre de la sede.</a:t>
            </a:r>
            <a:endParaRPr lang="es-ES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40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754" y="2679211"/>
            <a:ext cx="5899421" cy="194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04;p20"/>
          <p:cNvPicPr preferRelativeResize="0"/>
          <p:nvPr/>
        </p:nvPicPr>
        <p:blipFill rotWithShape="1">
          <a:blip r:embed="rId3">
            <a:alphaModFix/>
          </a:blip>
          <a:srcRect l="1169" t="677" b="1621"/>
          <a:stretch/>
        </p:blipFill>
        <p:spPr>
          <a:xfrm>
            <a:off x="7471610" y="2153652"/>
            <a:ext cx="3559901" cy="2971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4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5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6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0" name="Grupo 39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4" name="Flecha derecha 4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5" name="Elipse 4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2" name="Flecha derecha 4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3" name="Elipse 4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6" name="Rectángulo 4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9" name="Rectángulo 28">
              <a:hlinkClick r:id="rId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0" name="Google Shape;409;p20" descr="Símbolo del asterisco | Icono Grati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745424" y="3619289"/>
            <a:ext cx="117062" cy="90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ector recto 4"/>
          <p:cNvCxnSpPr/>
          <p:nvPr/>
        </p:nvCxnSpPr>
        <p:spPr>
          <a:xfrm>
            <a:off x="957754" y="4628585"/>
            <a:ext cx="58994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6850741" y="3080084"/>
            <a:ext cx="0" cy="15515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00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8" y="1767278"/>
            <a:ext cx="422546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REGIONAL</a:t>
            </a:r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 NORTE</a:t>
            </a:r>
            <a:endParaRPr lang="es-CO" sz="3200" b="1" spc="300" dirty="0">
              <a:solidFill>
                <a:schemeClr val="accen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1690303" y="4955743"/>
            <a:ext cx="412282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*</a:t>
            </a:r>
            <a:r>
              <a:rPr lang="es-CO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Los ingresos se han afectado por el cierre de la sede.</a:t>
            </a:r>
            <a:endParaRPr lang="es-ES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424;p21"/>
          <p:cNvPicPr preferRelativeResize="0"/>
          <p:nvPr/>
        </p:nvPicPr>
        <p:blipFill rotWithShape="1">
          <a:blip r:embed="rId2">
            <a:alphaModFix/>
          </a:blip>
          <a:srcRect l="811" t="734" b="2102"/>
          <a:stretch/>
        </p:blipFill>
        <p:spPr>
          <a:xfrm>
            <a:off x="7459578" y="2153653"/>
            <a:ext cx="3679869" cy="3043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upo 21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3" name="Conector recto 22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ángulo 23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1" name="Grupo 40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2" name="Grupo 41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3" name="Flecha derecha 42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4" name="Elipse 43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7" name="Rectángulo 46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9" name="Rectángulo 28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1216584" y="2746615"/>
            <a:ext cx="5419770" cy="1790881"/>
            <a:chOff x="1647296" y="1851175"/>
            <a:chExt cx="3268420" cy="1080000"/>
          </a:xfrm>
        </p:grpSpPr>
        <p:pic>
          <p:nvPicPr>
            <p:cNvPr id="31" name="Google Shape;423;p2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47296" y="1851175"/>
              <a:ext cx="326842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425;p21" descr="Símbolo del asterisco | Icono Gratis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flipH="1">
              <a:off x="2613589" y="2345708"/>
              <a:ext cx="117062" cy="9093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Conector recto 29"/>
          <p:cNvCxnSpPr/>
          <p:nvPr/>
        </p:nvCxnSpPr>
        <p:spPr>
          <a:xfrm>
            <a:off x="1216584" y="4537496"/>
            <a:ext cx="54197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6636354" y="3104147"/>
            <a:ext cx="0" cy="14364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23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4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8" y="1324419"/>
            <a:ext cx="60903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GASTOS EN </a:t>
            </a:r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TECNOLOGÍA</a:t>
            </a:r>
          </a:p>
        </p:txBody>
      </p:sp>
      <p:grpSp>
        <p:nvGrpSpPr>
          <p:cNvPr id="19" name="Google Shape;442;p22"/>
          <p:cNvGrpSpPr/>
          <p:nvPr/>
        </p:nvGrpSpPr>
        <p:grpSpPr>
          <a:xfrm>
            <a:off x="1186929" y="2120976"/>
            <a:ext cx="5622945" cy="4075287"/>
            <a:chOff x="5135571" y="1375277"/>
            <a:chExt cx="3895805" cy="2549285"/>
          </a:xfrm>
        </p:grpSpPr>
        <p:pic>
          <p:nvPicPr>
            <p:cNvPr id="20" name="Google Shape;443;p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135571" y="1375277"/>
              <a:ext cx="3895805" cy="254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44;p22" descr="Símbolo del asterisco | Icono Grati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5924918" y="2604452"/>
              <a:ext cx="117062" cy="90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392245" y="4143815"/>
            <a:ext cx="284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Gastos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han aumentado 55,5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%.</a:t>
            </a:r>
            <a:endParaRPr lang="es-ES" sz="14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686548" y="2261903"/>
            <a:ext cx="409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*</a:t>
            </a:r>
            <a:r>
              <a:rPr lang="es-CO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s-E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Debido a la importancia que los aspectos tecnológicos tienen actualmente en la Asociación, los gastos de estos se han aumentado a fin de </a:t>
            </a:r>
            <a:r>
              <a:rPr lang="es-ES" b="1" i="1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fortalecer el soporte que se le da a los afiliados</a:t>
            </a:r>
            <a:r>
              <a:rPr lang="es-E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i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7172451" y="1887275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7686548" y="4064041"/>
            <a:ext cx="166527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2800" b="1" spc="300" dirty="0" smtClean="0">
                <a:latin typeface="Tahoma"/>
                <a:ea typeface="Tahoma"/>
                <a:cs typeface="Tahoma"/>
                <a:sym typeface="Tahoma"/>
              </a:rPr>
              <a:t>55,5%</a:t>
            </a:r>
            <a:endParaRPr lang="es-CO" sz="2800" b="1" spc="3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" name="Triángulo isósceles 38"/>
          <p:cNvSpPr/>
          <p:nvPr/>
        </p:nvSpPr>
        <p:spPr>
          <a:xfrm rot="16200000">
            <a:off x="7347960" y="4168896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169959" y="4960907"/>
            <a:ext cx="2608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 las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inversiones en tecnología 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corresponde a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compra de activos</a:t>
            </a:r>
            <a:endParaRPr lang="es-ES" sz="14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7686548" y="5040682"/>
            <a:ext cx="1340835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2800" b="1" spc="300" dirty="0" smtClean="0">
                <a:latin typeface="Tahoma"/>
                <a:ea typeface="Tahoma"/>
                <a:cs typeface="Tahoma"/>
                <a:sym typeface="Tahoma"/>
              </a:rPr>
              <a:t>65%</a:t>
            </a:r>
            <a:endParaRPr lang="es-CO" sz="2800" b="1" spc="3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Triángulo isósceles 41"/>
          <p:cNvSpPr/>
          <p:nvPr/>
        </p:nvSpPr>
        <p:spPr>
          <a:xfrm rot="16200000">
            <a:off x="7347960" y="5145537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3" name="Grupo 42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4" name="Conector recto 43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ángulo 44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Rectángulo 45">
              <a:hlinkClick r:id="rId4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ángulo 46">
              <a:hlinkClick r:id="rId5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Rectángulo 47">
              <a:hlinkClick r:id="rId6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50" name="Grupo 49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4" name="Flecha derecha 5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5" name="Elipse 5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1" name="Grupo 50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2" name="Flecha derecha 5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3" name="Elipse 5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6" name="Rectángulo 5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7" name="Grupo 5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8" name="Imagen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59" name="Rectángulo 58">
              <a:hlinkClick r:id="rId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Rectángulo 59">
              <a:hlinkClick r:id="rId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1" name="Rectángulo 60">
              <a:hlinkClick r:id="rId1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Rectángulo 61">
              <a:hlinkClick r:id="rId1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3" name="Rectángulo 62">
              <a:hlinkClick r:id="rId1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43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8" y="1324419"/>
            <a:ext cx="60903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GASTOS EN </a:t>
            </a:r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TECNOLOGÍA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440991" y="4143815"/>
            <a:ext cx="284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Gastos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han aumentado 55,5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%.</a:t>
            </a:r>
            <a:endParaRPr lang="es-ES" sz="14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686548" y="2261903"/>
            <a:ext cx="409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*</a:t>
            </a:r>
            <a:r>
              <a:rPr lang="es-CO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s-E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Debido a la importancia que los aspectos tecnológicos tienen actualmente en la Asociación, los gastos de estos se han aumentado a fin de </a:t>
            </a:r>
            <a:r>
              <a:rPr lang="es-ES" b="1" i="1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fortalecer el soporte que se le da a los afiliados</a:t>
            </a:r>
            <a:r>
              <a:rPr lang="es-ES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i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7172451" y="1887275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7686548" y="4064041"/>
            <a:ext cx="163756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2800" b="1" spc="300" dirty="0" smtClean="0">
                <a:latin typeface="Tahoma"/>
                <a:ea typeface="Tahoma"/>
                <a:cs typeface="Tahoma"/>
                <a:sym typeface="Tahoma"/>
              </a:rPr>
              <a:t>55,5%</a:t>
            </a:r>
            <a:endParaRPr lang="es-CO" sz="2800" b="1" spc="3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" name="Triángulo isósceles 38"/>
          <p:cNvSpPr/>
          <p:nvPr/>
        </p:nvSpPr>
        <p:spPr>
          <a:xfrm rot="16200000">
            <a:off x="7347960" y="4168896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169959" y="4960907"/>
            <a:ext cx="2608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 las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inversiones en tecnología </a:t>
            </a:r>
            <a:r>
              <a:rPr lang="es-ES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corresponde a </a:t>
            </a:r>
            <a:r>
              <a:rPr lang="es-E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compra de activos</a:t>
            </a:r>
            <a:endParaRPr lang="es-ES" sz="14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7686548" y="5040682"/>
            <a:ext cx="1340835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2800" b="1" spc="300" dirty="0" smtClean="0">
                <a:latin typeface="Tahoma"/>
                <a:ea typeface="Tahoma"/>
                <a:cs typeface="Tahoma"/>
                <a:sym typeface="Tahoma"/>
              </a:rPr>
              <a:t>65%</a:t>
            </a:r>
            <a:endParaRPr lang="es-CO" sz="2800" b="1" spc="3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Triángulo isósceles 41"/>
          <p:cNvSpPr/>
          <p:nvPr/>
        </p:nvSpPr>
        <p:spPr>
          <a:xfrm rot="16200000">
            <a:off x="7347960" y="5145537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3" name="Google Shape;461;p23"/>
          <p:cNvPicPr preferRelativeResize="0"/>
          <p:nvPr/>
        </p:nvPicPr>
        <p:blipFill rotWithShape="1">
          <a:blip r:embed="rId2">
            <a:alphaModFix/>
          </a:blip>
          <a:srcRect l="1346" t="478" r="1474" b="1131"/>
          <a:stretch/>
        </p:blipFill>
        <p:spPr>
          <a:xfrm>
            <a:off x="1552074" y="2141621"/>
            <a:ext cx="4596063" cy="4247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upo 43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5" name="Conector recto 44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ángulo 45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ángulo 46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Rectángulo 47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Rectángulo 48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51" name="Grupo 50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5" name="Flecha derecha 54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6" name="Elipse 55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2" name="Grupo 51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3" name="Flecha derecha 52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4" name="Elipse 53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7" name="Rectángulo 56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8" name="Grupo 57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60" name="Rectángulo 59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1" name="Rectángulo 60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Rectángulo 61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3" name="Rectángulo 62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4" name="Rectángulo 63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58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231340"/>
            <a:ext cx="71130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MOVIMIENTO </a:t>
            </a:r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DE LOS FONDOS</a:t>
            </a:r>
            <a:endParaRPr lang="es-CO" sz="3200" spc="3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2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3" action="ppaction://hlinksldjump"/>
            </p:cNvPr>
            <p:cNvSpPr/>
            <p:nvPr/>
          </p:nvSpPr>
          <p:spPr>
            <a:xfrm>
              <a:off x="3422250" y="241404"/>
              <a:ext cx="8493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4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0" name="Grupo 39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4" name="Flecha derecha 4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5" name="Elipse 4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2" name="Flecha derecha 4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3" name="Elipse 4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6" name="Rectángulo 4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4" name="Grupo 33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36" name="Rectángulo 35">
              <a:hlinkClick r:id="rId6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7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8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9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0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aphicFrame>
        <p:nvGraphicFramePr>
          <p:cNvPr id="25" name="Google Shape;477;p24"/>
          <p:cNvGraphicFramePr/>
          <p:nvPr>
            <p:extLst>
              <p:ext uri="{D42A27DB-BD31-4B8C-83A1-F6EECF244321}">
                <p14:modId xmlns:p14="http://schemas.microsoft.com/office/powerpoint/2010/main" val="4033573481"/>
              </p:ext>
            </p:extLst>
          </p:nvPr>
        </p:nvGraphicFramePr>
        <p:xfrm>
          <a:off x="1568955" y="1869685"/>
          <a:ext cx="8838908" cy="4263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29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3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3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31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33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FONDOS ($Miles)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SALDO A SEPTIEMBRE DE 2020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UTILIZACIONES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DISPONIBLE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PROVISIÓN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SALDO NETO DISPONIBLE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OBSERVACIONES</a:t>
                      </a:r>
                      <a:endParaRPr sz="2300"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SEDE</a:t>
                      </a:r>
                      <a:endParaRPr sz="23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15.121.203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14.829.489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5.164.821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3.351.789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1.813.032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*: Valor comprometido por medidas del Plan Parcial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FEDU</a:t>
                      </a:r>
                      <a:endParaRPr sz="23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5.764.007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4.873.108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890.899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473.596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417.303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*: Corresponde a los créditos pendientes por desembolsar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CONGRESO</a:t>
                      </a:r>
                      <a:endParaRPr sz="23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198.859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198.859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198.859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DÉDALO</a:t>
                      </a:r>
                      <a:r>
                        <a:rPr lang="es-CO" sz="1100" b="1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CO" sz="11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  <a:endParaRPr sz="10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335.677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335.677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335.677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*: Ya se descontaron $1,000 millones donados a la UA y $65,030,550 de becas; incluye los $127 MM del 50% de la distribución de excedentes del año 2019.</a:t>
                      </a:r>
                      <a:b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 estima que a noviembre, el fondo llegue a $580 MM</a:t>
                      </a:r>
                      <a:endParaRPr sz="23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TECNOLOGÍA </a:t>
                      </a:r>
                      <a:endParaRPr sz="23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174.912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174.912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174.912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Aún no tiene una asignación específica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1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PROYECTOS</a:t>
                      </a:r>
                      <a:endParaRPr sz="2300"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13.473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13.473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12.000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1.473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*:Valor comprometido para el arreglo del piano, el cual cuesta $24,000,000 y ya se </a:t>
                      </a:r>
                      <a:r>
                        <a:rPr lang="es-CO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pagó</a:t>
                      </a: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 50%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9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DONACIONES 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 DINERO</a:t>
                      </a:r>
                      <a:endParaRPr sz="2300"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38.899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38.899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Donaciones en dinero (Son muy antiguas). $20 millones de Chevron en 2008.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6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OTRAS 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DONACIONES</a:t>
                      </a:r>
                      <a:endParaRPr sz="23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199.890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199.890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Obras de arte y mueble, son patrimonio de la Asociación y no están disponibles para la venta.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0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RESERVA</a:t>
                      </a:r>
                      <a:endParaRPr sz="2300"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127.137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127.137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127.137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50% del resultado neto del año 2019 aprobado por Asamblea del 30 de julio de 2020, para situaciones relacionadas con la crisis del COVID-19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FONDOS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21.974.057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19.702.597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7.144.567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4.036.244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2.869.534</a:t>
                      </a:r>
                      <a:endParaRPr sz="23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77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%/TOTAL FONDOS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67,5%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32,5%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18,4%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13,1%</a:t>
                      </a:r>
                      <a:endParaRPr sz="23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3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6" name="Google Shape;478;p24"/>
          <p:cNvSpPr txBox="1"/>
          <p:nvPr/>
        </p:nvSpPr>
        <p:spPr>
          <a:xfrm>
            <a:off x="5656649" y="2405658"/>
            <a:ext cx="204499" cy="1901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</p:txBody>
      </p:sp>
      <p:sp>
        <p:nvSpPr>
          <p:cNvPr id="27" name="Google Shape;479;p24"/>
          <p:cNvSpPr txBox="1"/>
          <p:nvPr/>
        </p:nvSpPr>
        <p:spPr>
          <a:xfrm>
            <a:off x="5656649" y="2640654"/>
            <a:ext cx="204499" cy="1329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</p:txBody>
      </p:sp>
      <p:sp>
        <p:nvSpPr>
          <p:cNvPr id="28" name="Google Shape;480;p24"/>
          <p:cNvSpPr txBox="1"/>
          <p:nvPr/>
        </p:nvSpPr>
        <p:spPr>
          <a:xfrm>
            <a:off x="4932035" y="4139423"/>
            <a:ext cx="204499" cy="2673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dirty="0"/>
          </a:p>
        </p:txBody>
      </p:sp>
      <p:sp>
        <p:nvSpPr>
          <p:cNvPr id="29" name="CuadroTexto 2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79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421448"/>
            <a:ext cx="71130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FONDO EDUCATIVO </a:t>
            </a:r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FEDU</a:t>
            </a:r>
            <a:endParaRPr lang="es-CO"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7" name="Google Shape;490;p25"/>
          <p:cNvGraphicFramePr/>
          <p:nvPr>
            <p:extLst>
              <p:ext uri="{D42A27DB-BD31-4B8C-83A1-F6EECF244321}">
                <p14:modId xmlns:p14="http://schemas.microsoft.com/office/powerpoint/2010/main" val="3131408311"/>
              </p:ext>
            </p:extLst>
          </p:nvPr>
        </p:nvGraphicFramePr>
        <p:xfrm>
          <a:off x="558857" y="2316658"/>
          <a:ext cx="5015627" cy="1545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" r:id="rId3" imgW="3432175" imgH="1057275" progId="Excel.Sheet.12">
                  <p:embed/>
                </p:oleObj>
              </mc:Choice>
              <mc:Fallback>
                <p:oleObj r:id="rId3" imgW="3432175" imgH="1057275" progId="Excel.Sheet.12">
                  <p:embed/>
                  <p:pic>
                    <p:nvPicPr>
                      <p:cNvPr id="490" name="Google Shape;490;p2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558857" y="2316658"/>
                        <a:ext cx="5015627" cy="1545054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Google Shape;491;p25"/>
          <p:cNvGraphicFramePr/>
          <p:nvPr>
            <p:extLst>
              <p:ext uri="{D42A27DB-BD31-4B8C-83A1-F6EECF244321}">
                <p14:modId xmlns:p14="http://schemas.microsoft.com/office/powerpoint/2010/main" val="1194530725"/>
              </p:ext>
            </p:extLst>
          </p:nvPr>
        </p:nvGraphicFramePr>
        <p:xfrm>
          <a:off x="5885004" y="2315846"/>
          <a:ext cx="5809692" cy="1522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" r:id="rId5" imgW="3975550" imgH="1041655" progId="Excel.Sheet.12">
                  <p:embed/>
                </p:oleObj>
              </mc:Choice>
              <mc:Fallback>
                <p:oleObj r:id="rId5" imgW="3975550" imgH="1041655" progId="Excel.Sheet.12">
                  <p:embed/>
                  <p:pic>
                    <p:nvPicPr>
                      <p:cNvPr id="491" name="Google Shape;491;p2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885004" y="2315846"/>
                        <a:ext cx="5809692" cy="1522228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2487869" y="4373899"/>
            <a:ext cx="7889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Fondo Educativo FEDU, a septiembre del 2020 ha otorgado </a:t>
            </a:r>
            <a:r>
              <a:rPr lang="es-ES" dirty="0">
                <a:ea typeface="Calibri"/>
                <a:cs typeface="Calibri"/>
                <a:sym typeface="Calibri"/>
              </a:rPr>
              <a:t>préstamos</a:t>
            </a:r>
            <a:r>
              <a:rPr lang="es-E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en las diferentes modalidades beneficiando a un </a:t>
            </a:r>
            <a:r>
              <a:rPr lang="es-ES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total </a:t>
            </a:r>
            <a:r>
              <a:rPr lang="es-ES" b="1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de </a:t>
            </a:r>
            <a:r>
              <a:rPr lang="es-ES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41 afiliados</a:t>
            </a:r>
            <a:r>
              <a:rPr lang="es-E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de estos 27 personas lo han utilizado  para estudios de postgrados en el exterior y en el país para un </a:t>
            </a:r>
            <a:r>
              <a:rPr lang="es-ES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total aprobado de </a:t>
            </a:r>
            <a:r>
              <a:rPr lang="es-ES" b="1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$1.064 </a:t>
            </a:r>
            <a:r>
              <a:rPr lang="es-ES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millones de pesos</a:t>
            </a:r>
            <a:r>
              <a:rPr lang="es-E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</a:t>
            </a:r>
            <a:endParaRPr lang="es-ES" dirty="0"/>
          </a:p>
        </p:txBody>
      </p:sp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7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8" action="ppaction://hlinksldjump"/>
            </p:cNvPr>
            <p:cNvSpPr/>
            <p:nvPr/>
          </p:nvSpPr>
          <p:spPr>
            <a:xfrm>
              <a:off x="3422250" y="241404"/>
              <a:ext cx="89176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9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0" name="Grupo 39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4" name="Flecha derecha 4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5" name="Elipse 4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2" name="Flecha derecha 4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3" name="Elipse 4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6" name="Rectángulo 4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9" name="Rectángulo 28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1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245524"/>
            <a:ext cx="71130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FONDO EDUCATIVO </a:t>
            </a:r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FEDU</a:t>
            </a:r>
            <a:endParaRPr lang="es-CO"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686549" y="2321277"/>
            <a:ext cx="4180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buSzPts val="1350"/>
            </a:pPr>
            <a:r>
              <a:rPr lang="es-ES" i="1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 octubre </a:t>
            </a:r>
            <a:r>
              <a:rPr lang="es-E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del 2020 se aprobaron 34 créditos y subsidios para los diferentes programas de la Universidad de los Andes por un monto de </a:t>
            </a:r>
            <a:r>
              <a:rPr lang="es-ES" b="1" i="1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$459.512.280</a:t>
            </a:r>
            <a:r>
              <a:rPr lang="es-E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además fueron otorgadas </a:t>
            </a:r>
            <a:r>
              <a:rPr lang="es-ES" b="1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10 becas  por un monto de </a:t>
            </a:r>
            <a:r>
              <a:rPr lang="es-ES" b="1" i="1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$87.780.300</a:t>
            </a:r>
            <a:r>
              <a:rPr lang="es-E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</a:t>
            </a:r>
            <a:endParaRPr lang="es-ES" i="1" dirty="0"/>
          </a:p>
        </p:txBody>
      </p:sp>
      <p:graphicFrame>
        <p:nvGraphicFramePr>
          <p:cNvPr id="19" name="Google Shape;505;p26"/>
          <p:cNvGraphicFramePr/>
          <p:nvPr>
            <p:extLst>
              <p:ext uri="{D42A27DB-BD31-4B8C-83A1-F6EECF244321}">
                <p14:modId xmlns:p14="http://schemas.microsoft.com/office/powerpoint/2010/main" val="2903115350"/>
              </p:ext>
            </p:extLst>
          </p:nvPr>
        </p:nvGraphicFramePr>
        <p:xfrm>
          <a:off x="541746" y="2183090"/>
          <a:ext cx="6135779" cy="3134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478879" y="1667860"/>
            <a:ext cx="465860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Destinos de estudio</a:t>
            </a:r>
            <a:endParaRPr lang="es-CO" sz="3200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2" name="Google Shape;504;p26"/>
          <p:cNvGraphicFramePr/>
          <p:nvPr>
            <p:extLst>
              <p:ext uri="{D42A27DB-BD31-4B8C-83A1-F6EECF244321}">
                <p14:modId xmlns:p14="http://schemas.microsoft.com/office/powerpoint/2010/main" val="1767944937"/>
              </p:ext>
            </p:extLst>
          </p:nvPr>
        </p:nvGraphicFramePr>
        <p:xfrm>
          <a:off x="2124075" y="5411811"/>
          <a:ext cx="7518410" cy="66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r:id="rId4" imgW="5711364" imgH="502385" progId="Excel.Sheet.12">
                  <p:embed/>
                </p:oleObj>
              </mc:Choice>
              <mc:Fallback>
                <p:oleObj r:id="rId4" imgW="5711364" imgH="502385" progId="Excel.Sheet.12">
                  <p:embed/>
                  <p:pic>
                    <p:nvPicPr>
                      <p:cNvPr id="504" name="Google Shape;504;p26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2124075" y="5411811"/>
                        <a:ext cx="7518410" cy="661337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7172451" y="1887275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grpSp>
        <p:nvGrpSpPr>
          <p:cNvPr id="24" name="Grupo 23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3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6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7" action="ppaction://hlinksldjump"/>
            </p:cNvPr>
            <p:cNvSpPr/>
            <p:nvPr/>
          </p:nvSpPr>
          <p:spPr>
            <a:xfrm>
              <a:off x="3422250" y="241404"/>
              <a:ext cx="83057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8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3" name="Grupo 4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7" name="Flecha derecha 4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8" name="Elipse 4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Elipse 4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9" name="Rectángulo 4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9" name="Grupo 28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51" name="Rectángulo 50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06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78879" y="1267042"/>
            <a:ext cx="48270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VALOR </a:t>
            </a:r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COMPARTIDO</a:t>
            </a:r>
            <a:endParaRPr lang="es-CO"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487869" y="5300330"/>
            <a:ext cx="7889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 los últimos dos años el incremento promedio del valor compartido de la Asociación ha estado por el orden del </a:t>
            </a:r>
            <a:r>
              <a:rPr lang="es-ES" b="1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9,26%</a:t>
            </a:r>
            <a:endParaRPr lang="es-ES" b="1" dirty="0">
              <a:solidFill>
                <a:schemeClr val="accent2"/>
              </a:solidFill>
            </a:endParaRPr>
          </a:p>
        </p:txBody>
      </p:sp>
      <p:pic>
        <p:nvPicPr>
          <p:cNvPr id="19" name="Google Shape;523;p27"/>
          <p:cNvPicPr preferRelativeResize="0"/>
          <p:nvPr/>
        </p:nvPicPr>
        <p:blipFill rotWithShape="1">
          <a:blip r:embed="rId2">
            <a:alphaModFix/>
          </a:blip>
          <a:srcRect l="568" t="1603" r="775" b="2052"/>
          <a:stretch/>
        </p:blipFill>
        <p:spPr>
          <a:xfrm>
            <a:off x="1811383" y="1907178"/>
            <a:ext cx="8586651" cy="3326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8652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0" name="Grupo 39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4" name="Flecha derecha 4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5" name="Elipse 4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2" name="Flecha derecha 4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3" name="Elipse 4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6" name="Rectángulo 4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6" name="Grupo 2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8" name="Rectángulo 27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29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1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344401" cy="6943726"/>
          </a:xfrm>
          <a:prstGeom prst="rect">
            <a:avLst/>
          </a:prstGeom>
        </p:spPr>
      </p:pic>
      <p:sp>
        <p:nvSpPr>
          <p:cNvPr id="10" name="Rectángulo 9">
            <a:hlinkClick r:id="rId3" action="ppaction://hlinksldjump"/>
          </p:cNvPr>
          <p:cNvSpPr/>
          <p:nvPr/>
        </p:nvSpPr>
        <p:spPr>
          <a:xfrm>
            <a:off x="6322423" y="-1"/>
            <a:ext cx="5869577" cy="220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hlinkClick r:id="rId4" action="ppaction://hlinksldjump"/>
          </p:cNvPr>
          <p:cNvSpPr/>
          <p:nvPr/>
        </p:nvSpPr>
        <p:spPr>
          <a:xfrm>
            <a:off x="-1" y="2325187"/>
            <a:ext cx="6322423" cy="2299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hlinkClick r:id="rId5" action="ppaction://hlinksldjump"/>
          </p:cNvPr>
          <p:cNvSpPr/>
          <p:nvPr/>
        </p:nvSpPr>
        <p:spPr>
          <a:xfrm>
            <a:off x="6322423" y="2325187"/>
            <a:ext cx="6021976" cy="2299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hlinkClick r:id="rId6" action="ppaction://hlinksldjump"/>
          </p:cNvPr>
          <p:cNvSpPr/>
          <p:nvPr/>
        </p:nvSpPr>
        <p:spPr>
          <a:xfrm>
            <a:off x="0" y="0"/>
            <a:ext cx="6322423" cy="220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hlinkClick r:id="rId7" action="ppaction://hlinksldjump"/>
          </p:cNvPr>
          <p:cNvSpPr/>
          <p:nvPr/>
        </p:nvSpPr>
        <p:spPr>
          <a:xfrm>
            <a:off x="152401" y="4762225"/>
            <a:ext cx="12039600" cy="218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762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2487869" y="5300330"/>
            <a:ext cx="7889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El 45% de los afiliados a </a:t>
            </a:r>
            <a:r>
              <a:rPr lang="es-CO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Colmédica</a:t>
            </a:r>
            <a:r>
              <a:rPr lang="es-CO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y el 36% de los afiliados a </a:t>
            </a:r>
            <a:r>
              <a:rPr lang="es-CO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Colsanitas</a:t>
            </a:r>
            <a:r>
              <a:rPr lang="es-CO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son </a:t>
            </a:r>
            <a:r>
              <a:rPr lang="es-CO" b="1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los usuarios con mayor tarifa del colectivo</a:t>
            </a:r>
            <a:r>
              <a:rPr lang="es-CO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s-ES" dirty="0"/>
          </a:p>
        </p:txBody>
      </p:sp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2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3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4" action="ppaction://hlinksldjump"/>
            </p:cNvPr>
            <p:cNvSpPr/>
            <p:nvPr/>
          </p:nvSpPr>
          <p:spPr>
            <a:xfrm>
              <a:off x="4314020" y="241404"/>
              <a:ext cx="178652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oogle Shape;536;p28"/>
          <p:cNvGrpSpPr/>
          <p:nvPr/>
        </p:nvGrpSpPr>
        <p:grpSpPr>
          <a:xfrm>
            <a:off x="562199" y="2245300"/>
            <a:ext cx="5497815" cy="3052654"/>
            <a:chOff x="1333832" y="1862122"/>
            <a:chExt cx="3524335" cy="1956882"/>
          </a:xfrm>
        </p:grpSpPr>
        <p:pic>
          <p:nvPicPr>
            <p:cNvPr id="25" name="Google Shape;537;p28" descr="Valor Compartido por Segmento de Edad por Añ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3832" y="1862122"/>
              <a:ext cx="3524335" cy="1956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538;p28" descr="Colmédica - Tienda Online | Compra tu Plan de Medicina Prepagada"/>
            <p:cNvPicPr preferRelativeResize="0"/>
            <p:nvPr/>
          </p:nvPicPr>
          <p:blipFill rotWithShape="1">
            <a:blip r:embed="rId6">
              <a:alphaModFix/>
            </a:blip>
            <a:srcRect b="14661"/>
            <a:stretch/>
          </p:blipFill>
          <p:spPr>
            <a:xfrm>
              <a:off x="3794645" y="1951954"/>
              <a:ext cx="801483" cy="3578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539;p28"/>
          <p:cNvGrpSpPr/>
          <p:nvPr/>
        </p:nvGrpSpPr>
        <p:grpSpPr>
          <a:xfrm>
            <a:off x="6240380" y="2245300"/>
            <a:ext cx="5497815" cy="3052654"/>
            <a:chOff x="5135570" y="1862122"/>
            <a:chExt cx="3524335" cy="1956882"/>
          </a:xfrm>
        </p:grpSpPr>
        <p:pic>
          <p:nvPicPr>
            <p:cNvPr id="28" name="Google Shape;540;p28" descr="Valor Compartido por Segmento de Edad por Añ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35570" y="1862122"/>
              <a:ext cx="3524335" cy="1956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541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95756" y="1986902"/>
              <a:ext cx="903129" cy="2279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CuadroTexto 39"/>
          <p:cNvSpPr txBox="1"/>
          <p:nvPr/>
        </p:nvSpPr>
        <p:spPr>
          <a:xfrm>
            <a:off x="478879" y="1245524"/>
            <a:ext cx="517236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VALOR COMPARTIDO</a:t>
            </a:r>
            <a:endParaRPr lang="es-CO"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478879" y="1667860"/>
            <a:ext cx="764636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Convenios Medicinas </a:t>
            </a:r>
            <a:r>
              <a:rPr lang="es-CO" sz="3200" spc="300" dirty="0" err="1" smtClean="0">
                <a:solidFill>
                  <a:schemeClr val="bg1">
                    <a:lumMod val="6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Prepagadas</a:t>
            </a:r>
            <a:endParaRPr lang="es-CO" sz="3200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3" name="Grupo 4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7" name="Flecha derecha 4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8" name="Elipse 4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Elipse 4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9" name="Rectángulo 4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9" name="Grupo 38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51" name="Rectángulo 50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2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3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4" action="ppaction://hlinksldjump"/>
            </p:cNvPr>
            <p:cNvSpPr/>
            <p:nvPr/>
          </p:nvSpPr>
          <p:spPr>
            <a:xfrm>
              <a:off x="4314020" y="241404"/>
              <a:ext cx="175242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Google Shape;55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7078" y="2941682"/>
            <a:ext cx="10403525" cy="266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55;p29" descr="Composición por Placa"/>
          <p:cNvPicPr preferRelativeResize="0"/>
          <p:nvPr/>
        </p:nvPicPr>
        <p:blipFill rotWithShape="1">
          <a:blip r:embed="rId6">
            <a:alphaModFix/>
          </a:blip>
          <a:srcRect t="4455" b="5437"/>
          <a:stretch/>
        </p:blipFill>
        <p:spPr>
          <a:xfrm>
            <a:off x="6777493" y="1241812"/>
            <a:ext cx="4628591" cy="28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adroTexto 26"/>
          <p:cNvSpPr txBox="1"/>
          <p:nvPr/>
        </p:nvSpPr>
        <p:spPr>
          <a:xfrm>
            <a:off x="478879" y="1245524"/>
            <a:ext cx="517236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VALOR COMPARTIDO</a:t>
            </a:r>
            <a:endParaRPr lang="es-CO"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78878" y="1667860"/>
            <a:ext cx="67821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spc="300" dirty="0" smtClean="0">
                <a:solidFill>
                  <a:schemeClr val="bg1">
                    <a:lumMod val="6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Convenios Vehículos - Seguros</a:t>
            </a:r>
            <a:endParaRPr lang="es-CO" sz="3200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39" name="Grupo 3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3" name="Flecha derecha 4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Elipse 4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1" name="Flecha derecha 4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2" name="Elipse 4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5" name="Rectángulo 4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6" name="Grupo 4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48" name="Rectángulo 47">
              <a:hlinkClick r:id="rId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9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7443787" y="1647573"/>
            <a:ext cx="4232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s-E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 Total  de valor compartido  generado por </a:t>
            </a:r>
            <a:r>
              <a:rPr lang="es-ES" i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Uniandinos</a:t>
            </a:r>
            <a:r>
              <a:rPr lang="es-E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Traducido en ahorros  anuales para los  afiliados,   por concepto de convenios  colectivos  periodo 2020 asciende a: 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 23">
              <a:hlinkClick r:id="rId2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ángulo 31">
              <a:hlinkClick r:id="rId3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ángulo 32">
              <a:hlinkClick r:id="rId4" action="ppaction://hlinksldjump"/>
            </p:cNvPr>
            <p:cNvSpPr/>
            <p:nvPr/>
          </p:nvSpPr>
          <p:spPr>
            <a:xfrm>
              <a:off x="4314020" y="241404"/>
              <a:ext cx="176734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478879" y="1843438"/>
            <a:ext cx="48270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es-CO" sz="3200" b="1" spc="300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VALOR </a:t>
            </a:r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COMPARTIDO</a:t>
            </a:r>
            <a:endParaRPr lang="es-CO"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5" name="Google Shape;569;p30"/>
          <p:cNvGraphicFramePr/>
          <p:nvPr>
            <p:extLst>
              <p:ext uri="{D42A27DB-BD31-4B8C-83A1-F6EECF244321}">
                <p14:modId xmlns:p14="http://schemas.microsoft.com/office/powerpoint/2010/main" val="2636487329"/>
              </p:ext>
            </p:extLst>
          </p:nvPr>
        </p:nvGraphicFramePr>
        <p:xfrm>
          <a:off x="558857" y="2712188"/>
          <a:ext cx="6370832" cy="331295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79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4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86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PRODUCTO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COMPAÑÍA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CORREDOR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RETORNO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USUARIOS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INHOUSE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Medicina prepagada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Colsanitas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14.293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Medicina prepagada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Colmedica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6.527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Póliza de vehículos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Mapfre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Aon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5.322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Póliza de hogar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HDI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Avía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1.073</a:t>
                      </a:r>
                      <a:endParaRPr sz="2500" dirty="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odontológico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Colsanitas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1.720</a:t>
                      </a:r>
                      <a:endParaRPr sz="2500" dirty="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Póliza exequial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Recordar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Avía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957</a:t>
                      </a:r>
                      <a:endParaRPr sz="2500" dirty="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Emermédica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Colpatria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 seguros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389</a:t>
                      </a:r>
                      <a:endParaRPr sz="2500" dirty="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Póliza de vida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Suramericana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Jas </a:t>
                      </a:r>
                      <a:r>
                        <a:rPr lang="es-CO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Jiménez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235</a:t>
                      </a:r>
                      <a:endParaRPr sz="2500" dirty="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500" dirty="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Póliza de salud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Allianz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Eb consulting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222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9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odontológico</a:t>
                      </a:r>
                      <a:endParaRPr sz="2500"/>
                    </a:p>
                  </a:txBody>
                  <a:tcPr marL="13346" marR="13346" marT="13346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Colmedica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6%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121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2500"/>
                    </a:p>
                  </a:txBody>
                  <a:tcPr marL="13346" marR="13346" marT="13346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749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2500"/>
                    </a:p>
                  </a:txBody>
                  <a:tcPr marL="13346" marR="13346" marT="13346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30.859</a:t>
                      </a:r>
                      <a:endParaRPr sz="2500" dirty="0"/>
                    </a:p>
                  </a:txBody>
                  <a:tcPr marL="13346" marR="13346" marT="13346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2500" dirty="0"/>
                    </a:p>
                  </a:txBody>
                  <a:tcPr marL="13346" marR="13346" marT="13346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8" name="CuadroTexto 27"/>
          <p:cNvSpPr txBox="1"/>
          <p:nvPr/>
        </p:nvSpPr>
        <p:spPr>
          <a:xfrm>
            <a:off x="6929689" y="1350996"/>
            <a:ext cx="514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9600" dirty="0" smtClean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{</a:t>
            </a:r>
            <a:endParaRPr lang="es-ES" sz="9600" dirty="0"/>
          </a:p>
        </p:txBody>
      </p:sp>
      <p:grpSp>
        <p:nvGrpSpPr>
          <p:cNvPr id="29" name="Grupo 28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39" name="Grupo 3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3" name="Flecha derecha 4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Elipse 4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1" name="Flecha derecha 4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2" name="Elipse 4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5" name="Rectángulo 4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6" name="Grupo 4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48" name="Rectángulo 47">
              <a:hlinkClick r:id="rId6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7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8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9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0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41E65094-BE0F-4C13-BF69-92EE03F6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41926"/>
              </p:ext>
            </p:extLst>
          </p:nvPr>
        </p:nvGraphicFramePr>
        <p:xfrm>
          <a:off x="7464665" y="3388384"/>
          <a:ext cx="4255558" cy="2481184"/>
        </p:xfrm>
        <a:graphic>
          <a:graphicData uri="http://schemas.openxmlformats.org/drawingml/2006/table">
            <a:tbl>
              <a:tblPr firstRow="1" firstCol="1" bandRow="1"/>
              <a:tblGrid>
                <a:gridCol w="1933165">
                  <a:extLst>
                    <a:ext uri="{9D8B030D-6E8A-4147-A177-3AD203B41FA5}">
                      <a16:colId xmlns:a16="http://schemas.microsoft.com/office/drawing/2014/main" val="2919432903"/>
                    </a:ext>
                  </a:extLst>
                </a:gridCol>
                <a:gridCol w="1660706">
                  <a:extLst>
                    <a:ext uri="{9D8B030D-6E8A-4147-A177-3AD203B41FA5}">
                      <a16:colId xmlns:a16="http://schemas.microsoft.com/office/drawing/2014/main" val="1185978413"/>
                    </a:ext>
                  </a:extLst>
                </a:gridCol>
                <a:gridCol w="661687">
                  <a:extLst>
                    <a:ext uri="{9D8B030D-6E8A-4147-A177-3AD203B41FA5}">
                      <a16:colId xmlns:a16="http://schemas.microsoft.com/office/drawing/2014/main" val="987416956"/>
                    </a:ext>
                  </a:extLst>
                </a:gridCol>
              </a:tblGrid>
              <a:tr h="252998">
                <a:tc gridSpan="3">
                  <a:txBody>
                    <a:bodyPr/>
                    <a:lstStyle/>
                    <a:p>
                      <a:pPr algn="ctr"/>
                      <a:r>
                        <a:rPr lang="es-CO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VC</a:t>
                      </a:r>
                      <a:r>
                        <a:rPr lang="es-CO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2020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892118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COLSANITAS*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 20.204.173.703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68,4%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312531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COLMÉDICA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   7.059.483.882 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23,9%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471473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MAPFRE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   1.138.000.000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3,9%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384684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GRUPO RECORDAR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       573.000.000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1,9%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244082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HOGAR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       335.177.024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1,1%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48574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ALLIANZ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       184.975.885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0,6%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792678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EMERMÉDICA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         62.370.000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0,2%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56954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/>
                      <a:r>
                        <a:rPr lang="es-CO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$     29.557.180.494 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100,0%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410" marR="4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217700"/>
                  </a:ext>
                </a:extLst>
              </a:tr>
            </a:tbl>
          </a:graphicData>
        </a:graphic>
      </p:graphicFrame>
      <p:sp>
        <p:nvSpPr>
          <p:cNvPr id="31" name="CuadroTexto 30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05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760910" y="5874327"/>
            <a:ext cx="1491341" cy="605516"/>
            <a:chOff x="760910" y="5874327"/>
            <a:chExt cx="1491341" cy="605516"/>
          </a:xfrm>
        </p:grpSpPr>
        <p:grpSp>
          <p:nvGrpSpPr>
            <p:cNvPr id="4" name="Grupo 3"/>
            <p:cNvGrpSpPr/>
            <p:nvPr/>
          </p:nvGrpSpPr>
          <p:grpSpPr>
            <a:xfrm>
              <a:off x="1646735" y="5874327"/>
              <a:ext cx="605516" cy="605516"/>
              <a:chOff x="1646735" y="5874327"/>
              <a:chExt cx="605516" cy="605516"/>
            </a:xfrm>
          </p:grpSpPr>
          <p:sp>
            <p:nvSpPr>
              <p:cNvPr id="8" name="Elipse 7">
                <a:hlinkClick r:id="" action="ppaction://hlinkshowjump?jump=next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" name="Flecha derecha 8">
                <a:hlinkClick r:id="" action="ppaction://hlinkshowjump?jump=next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 rot="10800000">
              <a:off x="760910" y="5874327"/>
              <a:ext cx="605516" cy="605516"/>
              <a:chOff x="1646735" y="5874327"/>
              <a:chExt cx="605516" cy="605516"/>
            </a:xfrm>
          </p:grpSpPr>
          <p:sp>
            <p:nvSpPr>
              <p:cNvPr id="6" name="Elipse 5">
                <a:hlinkClick r:id="" action="ppaction://hlinkshowjump?jump=previous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" name="Flecha derecha 6">
                <a:hlinkClick r:id="" action="ppaction://hlinkshowjump?jump=previous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515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/>
          <p:cNvSpPr txBox="1"/>
          <p:nvPr/>
        </p:nvSpPr>
        <p:spPr>
          <a:xfrm>
            <a:off x="478878" y="1448918"/>
            <a:ext cx="77174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s-ES" sz="3200" spc="3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USUARIOS CONVENIOS</a:t>
            </a:r>
          </a:p>
        </p:txBody>
      </p:sp>
      <p:graphicFrame>
        <p:nvGraphicFramePr>
          <p:cNvPr id="25" name="Google Shape;594;p32"/>
          <p:cNvGraphicFramePr/>
          <p:nvPr>
            <p:extLst>
              <p:ext uri="{D42A27DB-BD31-4B8C-83A1-F6EECF244321}">
                <p14:modId xmlns:p14="http://schemas.microsoft.com/office/powerpoint/2010/main" val="546837227"/>
              </p:ext>
            </p:extLst>
          </p:nvPr>
        </p:nvGraphicFramePr>
        <p:xfrm>
          <a:off x="645608" y="2369975"/>
          <a:ext cx="6062763" cy="21022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94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2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93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Usuarios Convenios Colectivos</a:t>
                      </a:r>
                      <a:endParaRPr sz="1400" dirty="0"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  <a:endParaRPr sz="1400" dirty="0"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 sz="1400" dirty="0"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400" dirty="0"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 sz="1400" dirty="0"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endParaRPr sz="1400" dirty="0"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 sept.</a:t>
                      </a:r>
                      <a:endParaRPr sz="1400" dirty="0"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Colsanitas</a:t>
                      </a:r>
                      <a:endParaRPr sz="1400" dirty="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11.962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12.624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13.248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13.711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13.892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14.296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Colmedica</a:t>
                      </a:r>
                      <a:endParaRPr sz="140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5.393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5.796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6.147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6.366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6.454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6.549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Poliza Vehiculo</a:t>
                      </a:r>
                      <a:endParaRPr sz="140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4.801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5.202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5.398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5.586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5.529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5.276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Póliza</a:t>
                      </a: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Hogar</a:t>
                      </a:r>
                      <a:endParaRPr sz="140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614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722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855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940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1.010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1.079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Poliza</a:t>
                      </a: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CO" sz="14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Exequial</a:t>
                      </a: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(titulares)</a:t>
                      </a:r>
                      <a:endParaRPr sz="1400" dirty="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807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831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889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876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892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962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Usuarios</a:t>
                      </a:r>
                      <a:endParaRPr sz="1400" dirty="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23.577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25.175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26.537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27.479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27.777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28.162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Retiros totales</a:t>
                      </a:r>
                      <a:endParaRPr sz="1400" dirty="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2.826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2.900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3.103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3.661</a:t>
                      </a:r>
                      <a:endParaRPr sz="1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4.566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2.007</a:t>
                      </a:r>
                      <a:endParaRPr sz="1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6" name="Google Shape;590;p32" descr="Gráfico, Gráfico de barra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1915" t="13894" r="54519" b="9714"/>
          <a:stretch/>
        </p:blipFill>
        <p:spPr>
          <a:xfrm>
            <a:off x="7730203" y="2033693"/>
            <a:ext cx="2095708" cy="330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92;p32" descr="Gráfico, Gráfico de barras&#10;&#10;Descripción generada automáticamente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9675" t="13894" b="9714"/>
          <a:stretch/>
        </p:blipFill>
        <p:spPr>
          <a:xfrm>
            <a:off x="10054103" y="1518150"/>
            <a:ext cx="1827123" cy="386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2124075" y="4808528"/>
            <a:ext cx="384048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CO" sz="28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101% de Cumplimiento</a:t>
            </a:r>
          </a:p>
        </p:txBody>
      </p:sp>
      <p:sp>
        <p:nvSpPr>
          <p:cNvPr id="29" name="Triángulo isósceles 28"/>
          <p:cNvSpPr/>
          <p:nvPr/>
        </p:nvSpPr>
        <p:spPr>
          <a:xfrm rot="16200000">
            <a:off x="1785487" y="4913383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2410864" y="5381087"/>
            <a:ext cx="326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$</a:t>
            </a:r>
            <a:r>
              <a:rPr lang="es-CO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6.022.661.129 Total Facturado</a:t>
            </a:r>
            <a:endParaRPr lang="en-US" dirty="0"/>
          </a:p>
        </p:txBody>
      </p:sp>
      <p:grpSp>
        <p:nvGrpSpPr>
          <p:cNvPr id="34" name="Grupo 33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5" name="Grupo 34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39" name="Conector recto 38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ángulo 39">
                <a:hlinkClick r:id="rId6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Rectángulo 40">
                <a:hlinkClick r:id="rId7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Rectángulo 41">
                <a:hlinkClick r:id="rId8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Rectángulo 42">
                <a:hlinkClick r:id="rId9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6" name="Rectángulo 35">
              <a:hlinkClick r:id="rId10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Rectángulo 36">
              <a:hlinkClick r:id="rId11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ectángulo 37">
              <a:hlinkClick r:id="rId12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56" name="Grupo 5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60" name="Flecha derecha 5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1" name="Elipse 60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7" name="Grupo 5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8" name="Flecha derecha 57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9" name="Elipse 5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9" name="Rectángulo 4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0" name="Grupo 49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2" name="Rectángulo 51">
              <a:hlinkClick r:id="rId14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5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6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Rectángulo 61">
              <a:hlinkClick r:id="rId17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3" name="Rectángulo 62">
              <a:hlinkClick r:id="rId18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4" name="CuadroTexto 43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9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478878" y="1448918"/>
            <a:ext cx="851041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CONVERSIÓN Y PROFUNDIZACIÓN </a:t>
            </a:r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USUARIOS</a:t>
            </a:r>
          </a:p>
        </p:txBody>
      </p:sp>
      <p:pic>
        <p:nvPicPr>
          <p:cNvPr id="23" name="Google Shape;611;p33" descr="Gráfico, Gráfico en cascad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15729" b="4184"/>
          <a:stretch/>
        </p:blipFill>
        <p:spPr>
          <a:xfrm>
            <a:off x="478181" y="2585259"/>
            <a:ext cx="6701738" cy="297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331619" y="2862417"/>
            <a:ext cx="2681539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dk1"/>
              </a:buClr>
              <a:buSzPts val="12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1.122 afiliados entre nuevos y antiguos contribuyeron en traer </a:t>
            </a: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1.989 nuevos usuarios de convenios colectivos.</a:t>
            </a:r>
            <a:endParaRPr lang="es-MX" sz="1400" b="1" dirty="0"/>
          </a:p>
          <a:p>
            <a:pPr marL="285750" lvl="0" indent="-209550">
              <a:buClr>
                <a:schemeClr val="dk1"/>
              </a:buClr>
              <a:buSzPts val="1200"/>
            </a:pPr>
            <a:endParaRPr lang="es-MX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200"/>
              <a:buFont typeface="Arial"/>
              <a:buChar char="•"/>
            </a:pP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profundización de los convenios contribuye a la fidelización de los afiliados a la Asociación. </a:t>
            </a:r>
            <a:endParaRPr lang="es-MX" sz="1400" dirty="0"/>
          </a:p>
        </p:txBody>
      </p:sp>
      <p:grpSp>
        <p:nvGrpSpPr>
          <p:cNvPr id="25" name="Grupo 24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6" name="Grupo 2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8" name="Flecha derecha 27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9" name="Elipse 2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2" name="Rectángulo 31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0" name="Grupo 39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1" name="Grupo 40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5" name="Conector recto 54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ángulo 55">
                <a:hlinkClick r:id="rId4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Rectángulo 56">
                <a:hlinkClick r:id="rId5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Rectángulo 57">
                <a:hlinkClick r:id="rId6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9" name="Rectángulo 58">
                <a:hlinkClick r:id="rId7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2" name="Rectángulo 41">
              <a:hlinkClick r:id="rId8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ángulo 42">
              <a:hlinkClick r:id="rId9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10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35" name="Rectángulo 34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5" name="CuadroTexto 44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97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478878" y="1448918"/>
            <a:ext cx="851041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LOS COLECTIVOS </a:t>
            </a:r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FRENTE A LA PANDEMIA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963975" y="3934785"/>
            <a:ext cx="3331138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s-MX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 convenios orientada a </a:t>
            </a:r>
            <a:r>
              <a:rPr lang="es-MX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3040 afiliados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48751" y="2662687"/>
            <a:ext cx="590347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Con la pandemia las compañías de </a:t>
            </a:r>
            <a:r>
              <a:rPr lang="es-MX" sz="1600" dirty="0" smtClean="0"/>
              <a:t>Medicinas </a:t>
            </a:r>
            <a:r>
              <a:rPr lang="es-MX" sz="1600" dirty="0" err="1" smtClean="0"/>
              <a:t>Prepagadas</a:t>
            </a:r>
            <a:r>
              <a:rPr lang="es-MX" sz="1600" dirty="0" smtClean="0"/>
              <a:t> </a:t>
            </a:r>
            <a:r>
              <a:rPr lang="es-MX" sz="1600" b="1" dirty="0">
                <a:solidFill>
                  <a:srgbClr val="FF5050"/>
                </a:solidFill>
              </a:rPr>
              <a:t>incluyeron  el cubrimiento del COVID- 19 dentro de sus planes.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58989" y="3385962"/>
            <a:ext cx="590347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Se envió información permanente  a los usuarios de cada colectivo sobre los </a:t>
            </a:r>
            <a:r>
              <a:rPr lang="es-MX" sz="1600" b="1" dirty="0">
                <a:solidFill>
                  <a:srgbClr val="FF5050"/>
                </a:solidFill>
              </a:rPr>
              <a:t>procesos de atención y solicitud de citas e información </a:t>
            </a:r>
            <a:r>
              <a:rPr lang="es-MX" sz="1600" dirty="0"/>
              <a:t>general en medio de la pandemia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58989" y="4399352"/>
            <a:ext cx="590347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Se logró el beneficio del </a:t>
            </a:r>
            <a:r>
              <a:rPr lang="es-MX" sz="1600" b="1" dirty="0">
                <a:solidFill>
                  <a:srgbClr val="FF5050"/>
                </a:solidFill>
              </a:rPr>
              <a:t>NO COBRO </a:t>
            </a:r>
            <a:r>
              <a:rPr lang="es-MX" sz="1600" dirty="0"/>
              <a:t>de la cuota, del mes de junio,  para los usuarios del colectivo de automóviles por parte de Mapfre. </a:t>
            </a:r>
            <a:endParaRPr lang="es-MX" sz="1600" b="1" dirty="0">
              <a:solidFill>
                <a:srgbClr val="FF5050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48751" y="5166520"/>
            <a:ext cx="590347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La Asociación realizó </a:t>
            </a:r>
            <a:r>
              <a:rPr lang="es-MX" sz="1600" b="1" dirty="0">
                <a:solidFill>
                  <a:srgbClr val="FF5050"/>
                </a:solidFill>
              </a:rPr>
              <a:t>acuerdos de pago, </a:t>
            </a:r>
            <a:r>
              <a:rPr lang="es-MX" sz="1600" dirty="0"/>
              <a:t>con  los afiliados que han tenido  dificultad económica para el pago de las </a:t>
            </a:r>
            <a:r>
              <a:rPr lang="es-MX" sz="1600" dirty="0" smtClean="0"/>
              <a:t>Medicinas </a:t>
            </a:r>
            <a:r>
              <a:rPr lang="es-MX" sz="1600" dirty="0" err="1" smtClean="0"/>
              <a:t>Prepagadas</a:t>
            </a:r>
            <a:r>
              <a:rPr lang="es-MX" sz="1600" dirty="0" smtClean="0"/>
              <a:t>.</a:t>
            </a:r>
            <a:endParaRPr lang="es-MX" sz="16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7574979" y="3275014"/>
            <a:ext cx="410913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CO" sz="28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 </a:t>
            </a:r>
            <a:r>
              <a:rPr lang="es-CO" sz="28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campañas Comerciales</a:t>
            </a:r>
            <a:endParaRPr lang="es-CO" sz="28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0" name="Triángulo isósceles 39"/>
          <p:cNvSpPr/>
          <p:nvPr/>
        </p:nvSpPr>
        <p:spPr>
          <a:xfrm rot="16200000">
            <a:off x="7236392" y="3379869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8" name="Grupo 27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2" name="Flecha derecha 31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Elipse 32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1" name="Elipse 30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4" name="Rectángulo 33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379" y="2700992"/>
            <a:ext cx="576566" cy="3095241"/>
          </a:xfrm>
          <a:prstGeom prst="rect">
            <a:avLst/>
          </a:prstGeom>
        </p:spPr>
      </p:pic>
      <p:grpSp>
        <p:nvGrpSpPr>
          <p:cNvPr id="41" name="Grupo 40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2" name="Grupo 41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6" name="Conector recto 45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ángulo 46">
                <a:hlinkClick r:id="rId4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Rectángulo 47">
                <a:hlinkClick r:id="rId5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ángulo 48">
                <a:hlinkClick r:id="rId6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ángulo 49">
                <a:hlinkClick r:id="rId7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3" name="Rectángulo 42">
              <a:hlinkClick r:id="rId8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9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hlinkClick r:id="rId10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2" name="Imagen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3" name="Rectángulo 52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8" name="CuadroTexto 5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29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611883" y="1220902"/>
            <a:ext cx="321716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NUEVOS</a:t>
            </a:r>
            <a:r>
              <a:rPr lang="es-MX" sz="3200" b="1" spc="300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CONVENIOS</a:t>
            </a:r>
            <a:endParaRPr lang="es-MX" sz="3200" b="1" spc="300" dirty="0">
              <a:solidFill>
                <a:srgbClr val="FF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Google Shape;654;p35" descr="Imagen que contiene persona, hombre, exterior, edifici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74" y="2298120"/>
            <a:ext cx="2774465" cy="152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52;p35" descr="Imagen que contiene gato, interior, mamífero, animal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371" y="4127560"/>
            <a:ext cx="1988898" cy="200366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CuadroTexto 42"/>
          <p:cNvSpPr txBox="1"/>
          <p:nvPr/>
        </p:nvSpPr>
        <p:spPr>
          <a:xfrm>
            <a:off x="4219606" y="1270002"/>
            <a:ext cx="311222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COMUNIDAD </a:t>
            </a:r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SALUDABLE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4326180" y="2483771"/>
            <a:ext cx="2871168" cy="2893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 está trabajando con </a:t>
            </a:r>
            <a:r>
              <a:rPr lang="es-MX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Colsanitas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y </a:t>
            </a:r>
            <a:r>
              <a:rPr lang="es-MX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Colmédica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en la caracterización del riesgo de los usuarios de cada compañía, con el objetivo de generar estrategias de prevención de la </a:t>
            </a:r>
            <a:r>
              <a:rPr lang="es-MX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salud</a:t>
            </a:r>
            <a:endParaRPr lang="es-MX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200"/>
            </a:pPr>
            <a:endParaRPr lang="es-MX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200"/>
            </a:pP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 realizaron 14 charlas virtuales con profesionales de salud, con asistencia de 287 personas, enfocadas en temas de nutrición, hipertensión, enfermedades </a:t>
            </a:r>
            <a:r>
              <a:rPr lang="es-MX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cardiovasculares, tabaquismo, alcohol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sedentarismo, entre otras. </a:t>
            </a:r>
            <a:endParaRPr lang="es-MX" sz="14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099593" y="1651369"/>
            <a:ext cx="3012746" cy="41549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200" b="1" dirty="0"/>
              <a:t>PERCEPCIÓN AFILIADOS (*)</a:t>
            </a:r>
          </a:p>
          <a:p>
            <a:r>
              <a:rPr lang="es-MX" sz="1200" b="1" dirty="0" smtClean="0"/>
              <a:t>Emocional</a:t>
            </a:r>
          </a:p>
          <a:p>
            <a:r>
              <a:rPr lang="es-MX" sz="1200" dirty="0" smtClean="0"/>
              <a:t>No </a:t>
            </a:r>
            <a:r>
              <a:rPr lang="es-MX" sz="1200" dirty="0"/>
              <a:t>contaminan con sus comentarios </a:t>
            </a:r>
          </a:p>
          <a:p>
            <a:r>
              <a:rPr lang="es-MX" sz="1200" dirty="0"/>
              <a:t>Felicidad</a:t>
            </a:r>
          </a:p>
          <a:p>
            <a:r>
              <a:rPr lang="es-MX" sz="1200" dirty="0"/>
              <a:t>Mantener relaciones sanas con  los demás </a:t>
            </a:r>
          </a:p>
          <a:p>
            <a:r>
              <a:rPr lang="es-MX" sz="1200" dirty="0"/>
              <a:t>Armonía</a:t>
            </a:r>
          </a:p>
          <a:p>
            <a:r>
              <a:rPr lang="es-MX" sz="1200" dirty="0"/>
              <a:t>Gracias para Dios </a:t>
            </a:r>
          </a:p>
          <a:p>
            <a:r>
              <a:rPr lang="es-MX" sz="1200" dirty="0"/>
              <a:t>Amor,  tolerancia y amor </a:t>
            </a:r>
          </a:p>
          <a:p>
            <a:r>
              <a:rPr lang="es-MX" sz="1200" dirty="0"/>
              <a:t>Tranquilidad mental</a:t>
            </a:r>
          </a:p>
          <a:p>
            <a:r>
              <a:rPr lang="es-MX" sz="1200" dirty="0"/>
              <a:t>Se comunica adecuadamente </a:t>
            </a:r>
          </a:p>
          <a:p>
            <a:r>
              <a:rPr lang="es-MX" sz="1200" dirty="0"/>
              <a:t>Perdonar</a:t>
            </a:r>
          </a:p>
          <a:p>
            <a:endParaRPr lang="es-MX" sz="1200" dirty="0"/>
          </a:p>
          <a:p>
            <a:r>
              <a:rPr lang="es-MX" sz="1200" b="1" dirty="0"/>
              <a:t>Comida saludable</a:t>
            </a:r>
          </a:p>
          <a:p>
            <a:r>
              <a:rPr lang="es-MX" sz="1200" dirty="0"/>
              <a:t>Comer muchos vegetales</a:t>
            </a:r>
          </a:p>
          <a:p>
            <a:r>
              <a:rPr lang="es-MX" sz="1200" dirty="0"/>
              <a:t>Comida saludable lo más natural posible </a:t>
            </a:r>
          </a:p>
          <a:p>
            <a:r>
              <a:rPr lang="es-MX" sz="1200" dirty="0"/>
              <a:t>Frutas y vegetales </a:t>
            </a:r>
          </a:p>
          <a:p>
            <a:r>
              <a:rPr lang="es-MX" sz="1200" dirty="0"/>
              <a:t>Cero calorías </a:t>
            </a:r>
          </a:p>
          <a:p>
            <a:r>
              <a:rPr lang="es-MX" sz="1200" dirty="0"/>
              <a:t>Buenos hábitos alimenticios </a:t>
            </a:r>
          </a:p>
          <a:p>
            <a:r>
              <a:rPr lang="es-MX" sz="1200" dirty="0"/>
              <a:t>Bajo en grasa </a:t>
            </a:r>
          </a:p>
          <a:p>
            <a:r>
              <a:rPr lang="es-MX" sz="1200" dirty="0"/>
              <a:t>Comer saludable frutas y </a:t>
            </a:r>
            <a:r>
              <a:rPr lang="es-MX" sz="1200" dirty="0" smtClean="0"/>
              <a:t>verduras</a:t>
            </a:r>
          </a:p>
          <a:p>
            <a:endParaRPr lang="es-MX" sz="1200" dirty="0" smtClean="0"/>
          </a:p>
          <a:p>
            <a:pPr lvl="0"/>
            <a:r>
              <a:rPr lang="es-MX" sz="12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(*): 116 afiliados contestaron la encuesta</a:t>
            </a:r>
            <a:r>
              <a:rPr lang="es-MX" sz="1200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s-MX" sz="1200" dirty="0" smtClean="0"/>
              <a:t> </a:t>
            </a:r>
            <a:endParaRPr lang="es-MX" sz="1200" dirty="0"/>
          </a:p>
        </p:txBody>
      </p:sp>
      <p:sp>
        <p:nvSpPr>
          <p:cNvPr id="46" name="Triángulo isósceles 45"/>
          <p:cNvSpPr/>
          <p:nvPr/>
        </p:nvSpPr>
        <p:spPr>
          <a:xfrm rot="5400000">
            <a:off x="7526450" y="3753942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1228127" y="3850561"/>
            <a:ext cx="1672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SEGURO DE BICICLETAS </a:t>
            </a:r>
          </a:p>
        </p:txBody>
      </p:sp>
      <p:sp>
        <p:nvSpPr>
          <p:cNvPr id="77" name="Rectángulo 76"/>
          <p:cNvSpPr/>
          <p:nvPr/>
        </p:nvSpPr>
        <p:spPr>
          <a:xfrm>
            <a:off x="1228127" y="6163192"/>
            <a:ext cx="1672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SEGURO DE MASCOTAS 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9" name="Grupo 2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3" name="Flecha derecha 3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1" name="Flecha derecha 3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2" name="Elipse 3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5" name="Rectángulo 3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6" name="Grupo 35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7" name="Grupo 36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7" name="Conector recto 46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ángulo 47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ángulo 48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ángulo 49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Rectángulo 50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8" name="Rectángulo 37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ángulo 38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8" name="Rectángulo 57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9" name="CuadroTexto 5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19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58856" y="1295029"/>
            <a:ext cx="8502609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dirty="0"/>
              <a:t>De </a:t>
            </a:r>
            <a:r>
              <a:rPr lang="es-MX" sz="1400" b="1" dirty="0"/>
              <a:t>80 ALIANZAS </a:t>
            </a:r>
            <a:r>
              <a:rPr lang="es-MX" sz="1400" dirty="0"/>
              <a:t>vigentes, el 30% se ajustaron a la situación inicial que atravesamos con la pandemia, brindando servicios virtuales a domicilio y generando impacto. En el mes de septiembre, debido a la apertura económica, se activaron </a:t>
            </a:r>
            <a:r>
              <a:rPr lang="es-MX" sz="1400" b="1" dirty="0">
                <a:solidFill>
                  <a:srgbClr val="FF5050"/>
                </a:solidFill>
              </a:rPr>
              <a:t>más del 70% de las alianzas </a:t>
            </a:r>
          </a:p>
        </p:txBody>
      </p:sp>
      <p:grpSp>
        <p:nvGrpSpPr>
          <p:cNvPr id="51" name="Google Shape;675;p36"/>
          <p:cNvGrpSpPr/>
          <p:nvPr/>
        </p:nvGrpSpPr>
        <p:grpSpPr>
          <a:xfrm>
            <a:off x="605206" y="2315623"/>
            <a:ext cx="8100567" cy="3458094"/>
            <a:chOff x="990" y="374623"/>
            <a:chExt cx="4977162" cy="2398377"/>
          </a:xfrm>
        </p:grpSpPr>
        <p:sp>
          <p:nvSpPr>
            <p:cNvPr id="52" name="Google Shape;676;p36"/>
            <p:cNvSpPr/>
            <p:nvPr/>
          </p:nvSpPr>
          <p:spPr>
            <a:xfrm>
              <a:off x="1060419" y="647272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677;p36"/>
            <p:cNvSpPr txBox="1"/>
            <p:nvPr/>
          </p:nvSpPr>
          <p:spPr>
            <a:xfrm>
              <a:off x="1161058" y="69177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678;p36"/>
            <p:cNvSpPr/>
            <p:nvPr/>
          </p:nvSpPr>
          <p:spPr>
            <a:xfrm>
              <a:off x="990" y="37462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679;p36"/>
            <p:cNvSpPr txBox="1"/>
            <p:nvPr/>
          </p:nvSpPr>
          <p:spPr>
            <a:xfrm>
              <a:off x="990" y="37462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Calibri"/>
                <a:buNone/>
              </a:pPr>
              <a:r>
                <a:rPr lang="es-CO" sz="1050" b="1" i="0" u="none" strike="noStrike" cap="none" dirty="0">
                  <a:ea typeface="Arial"/>
                  <a:cs typeface="Arial"/>
                  <a:sym typeface="Arial"/>
                </a:rPr>
                <a:t>Antonina Canal: </a:t>
              </a:r>
              <a:r>
                <a:rPr lang="es-CO" sz="1050" b="0" i="0" u="none" strike="noStrike" cap="none" dirty="0" err="1">
                  <a:ea typeface="Arial"/>
                  <a:cs typeface="Arial"/>
                  <a:sym typeface="Arial"/>
                </a:rPr>
                <a:t>Lives</a:t>
              </a:r>
              <a:r>
                <a:rPr lang="es-CO" sz="1050" b="0" i="0" u="none" strike="noStrike" cap="none" dirty="0">
                  <a:ea typeface="Arial"/>
                  <a:cs typeface="Arial"/>
                  <a:sym typeface="Arial"/>
                </a:rPr>
                <a:t> en el Instagram de Antonina Canal con diferentes temas relacionados con la danza oriental, propósito y meditación en salud perfecta </a:t>
              </a:r>
              <a:endParaRPr sz="1050" dirty="0"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80;p36"/>
            <p:cNvSpPr/>
            <p:nvPr/>
          </p:nvSpPr>
          <p:spPr>
            <a:xfrm>
              <a:off x="2365730" y="647272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681;p36"/>
            <p:cNvSpPr txBox="1"/>
            <p:nvPr/>
          </p:nvSpPr>
          <p:spPr>
            <a:xfrm>
              <a:off x="2466369" y="69177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82;p36"/>
            <p:cNvSpPr/>
            <p:nvPr/>
          </p:nvSpPr>
          <p:spPr>
            <a:xfrm>
              <a:off x="1306302" y="37462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683;p36"/>
            <p:cNvSpPr txBox="1"/>
            <p:nvPr/>
          </p:nvSpPr>
          <p:spPr>
            <a:xfrm>
              <a:off x="1306302" y="37462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FEP: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Invitación a la retransmisión vía YouTube Festival Estéreo Picnic 2019. 3,4 y 5 de abril 4pm</a:t>
              </a:r>
              <a:endParaRPr sz="3600"/>
            </a:p>
          </p:txBody>
        </p:sp>
        <p:sp>
          <p:nvSpPr>
            <p:cNvPr id="60" name="Google Shape;684;p36"/>
            <p:cNvSpPr/>
            <p:nvPr/>
          </p:nvSpPr>
          <p:spPr>
            <a:xfrm>
              <a:off x="3671041" y="647272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85;p36"/>
            <p:cNvSpPr txBox="1"/>
            <p:nvPr/>
          </p:nvSpPr>
          <p:spPr>
            <a:xfrm>
              <a:off x="3771681" y="69177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86;p36"/>
            <p:cNvSpPr/>
            <p:nvPr/>
          </p:nvSpPr>
          <p:spPr>
            <a:xfrm>
              <a:off x="2611613" y="37462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87;p36"/>
            <p:cNvSpPr txBox="1"/>
            <p:nvPr/>
          </p:nvSpPr>
          <p:spPr>
            <a:xfrm>
              <a:off x="2611613" y="37462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FILBO: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Compartimos la programación de uno de los eventos más importantes de la ciudad, que en esta oportunidad se desarrolló de forma virtual</a:t>
              </a:r>
              <a:endParaRPr sz="3600"/>
            </a:p>
          </p:txBody>
        </p:sp>
        <p:sp>
          <p:nvSpPr>
            <p:cNvPr id="64" name="Google Shape;688;p36"/>
            <p:cNvSpPr/>
            <p:nvPr/>
          </p:nvSpPr>
          <p:spPr>
            <a:xfrm>
              <a:off x="531605" y="1009560"/>
              <a:ext cx="3915933" cy="21348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612"/>
                  </a:lnTo>
                  <a:lnTo>
                    <a:pt x="0" y="69612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89;p36"/>
            <p:cNvSpPr txBox="1"/>
            <p:nvPr/>
          </p:nvSpPr>
          <p:spPr>
            <a:xfrm>
              <a:off x="2391483" y="1115081"/>
              <a:ext cx="196176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90;p36"/>
            <p:cNvSpPr/>
            <p:nvPr/>
          </p:nvSpPr>
          <p:spPr>
            <a:xfrm>
              <a:off x="3916924" y="37462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91;p36"/>
            <p:cNvSpPr txBox="1"/>
            <p:nvPr/>
          </p:nvSpPr>
          <p:spPr>
            <a:xfrm>
              <a:off x="3916924" y="37462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Sony Music: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</a:t>
              </a:r>
              <a:r>
                <a:rPr lang="es-CO" sz="1050"/>
                <a:t>Playlist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para diferentes para </a:t>
              </a:r>
              <a:r>
                <a:rPr lang="es-CO" sz="1050"/>
                <a:t>acompañar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los diferentes momentos en casa.</a:t>
              </a:r>
              <a:endParaRPr sz="3600"/>
            </a:p>
          </p:txBody>
        </p:sp>
        <p:sp>
          <p:nvSpPr>
            <p:cNvPr id="68" name="Google Shape;692;p36"/>
            <p:cNvSpPr/>
            <p:nvPr/>
          </p:nvSpPr>
          <p:spPr>
            <a:xfrm>
              <a:off x="1060419" y="1528091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3;p36"/>
            <p:cNvSpPr txBox="1"/>
            <p:nvPr/>
          </p:nvSpPr>
          <p:spPr>
            <a:xfrm>
              <a:off x="1161058" y="157259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694;p36"/>
            <p:cNvSpPr/>
            <p:nvPr/>
          </p:nvSpPr>
          <p:spPr>
            <a:xfrm>
              <a:off x="990" y="125544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695;p36"/>
            <p:cNvSpPr txBox="1"/>
            <p:nvPr/>
          </p:nvSpPr>
          <p:spPr>
            <a:xfrm>
              <a:off x="990" y="125544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EXMA: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Charlas sobre Marketing Digital a través de redes sociales.</a:t>
              </a:r>
              <a:endParaRPr sz="3600"/>
            </a:p>
          </p:txBody>
        </p:sp>
        <p:sp>
          <p:nvSpPr>
            <p:cNvPr id="72" name="Google Shape;696;p36"/>
            <p:cNvSpPr/>
            <p:nvPr/>
          </p:nvSpPr>
          <p:spPr>
            <a:xfrm>
              <a:off x="2365730" y="1528091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697;p36"/>
            <p:cNvSpPr txBox="1"/>
            <p:nvPr/>
          </p:nvSpPr>
          <p:spPr>
            <a:xfrm>
              <a:off x="2466369" y="157259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698;p36"/>
            <p:cNvSpPr/>
            <p:nvPr/>
          </p:nvSpPr>
          <p:spPr>
            <a:xfrm>
              <a:off x="1306302" y="125544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699;p36"/>
            <p:cNvSpPr txBox="1"/>
            <p:nvPr/>
          </p:nvSpPr>
          <p:spPr>
            <a:xfrm>
              <a:off x="1306302" y="125544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Maloka: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Charlas sobre cine y ciencia todos los viernes.</a:t>
              </a:r>
              <a:endParaRPr sz="3600"/>
            </a:p>
          </p:txBody>
        </p:sp>
        <p:sp>
          <p:nvSpPr>
            <p:cNvPr id="76" name="Google Shape;700;p36"/>
            <p:cNvSpPr/>
            <p:nvPr/>
          </p:nvSpPr>
          <p:spPr>
            <a:xfrm>
              <a:off x="3671041" y="1528091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01;p36"/>
            <p:cNvSpPr txBox="1"/>
            <p:nvPr/>
          </p:nvSpPr>
          <p:spPr>
            <a:xfrm>
              <a:off x="3771681" y="157259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02;p36"/>
            <p:cNvSpPr/>
            <p:nvPr/>
          </p:nvSpPr>
          <p:spPr>
            <a:xfrm>
              <a:off x="2611613" y="125544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03;p36"/>
            <p:cNvSpPr txBox="1"/>
            <p:nvPr/>
          </p:nvSpPr>
          <p:spPr>
            <a:xfrm>
              <a:off x="2611613" y="125544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Be Happy Fest: 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Transmisiones todos los jueves con invitados especiales, emprendedores e influyentes</a:t>
              </a:r>
              <a:endParaRPr sz="3600"/>
            </a:p>
          </p:txBody>
        </p:sp>
        <p:sp>
          <p:nvSpPr>
            <p:cNvPr id="80" name="Google Shape;704;p36"/>
            <p:cNvSpPr/>
            <p:nvPr/>
          </p:nvSpPr>
          <p:spPr>
            <a:xfrm>
              <a:off x="531605" y="1890380"/>
              <a:ext cx="3915933" cy="21348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612"/>
                  </a:lnTo>
                  <a:lnTo>
                    <a:pt x="0" y="69612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705;p36"/>
            <p:cNvSpPr txBox="1"/>
            <p:nvPr/>
          </p:nvSpPr>
          <p:spPr>
            <a:xfrm>
              <a:off x="2391483" y="1995901"/>
              <a:ext cx="196176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706;p36"/>
            <p:cNvSpPr/>
            <p:nvPr/>
          </p:nvSpPr>
          <p:spPr>
            <a:xfrm>
              <a:off x="3916924" y="125544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707;p36"/>
            <p:cNvSpPr txBox="1"/>
            <p:nvPr/>
          </p:nvSpPr>
          <p:spPr>
            <a:xfrm>
              <a:off x="3916924" y="125544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Campus Party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: Evento de innovación y creatividad. Del 9 al 11 de Julio</a:t>
              </a:r>
              <a:endParaRPr sz="3600"/>
            </a:p>
          </p:txBody>
        </p:sp>
        <p:sp>
          <p:nvSpPr>
            <p:cNvPr id="84" name="Google Shape;708;p36"/>
            <p:cNvSpPr/>
            <p:nvPr/>
          </p:nvSpPr>
          <p:spPr>
            <a:xfrm>
              <a:off x="1060419" y="2408911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709;p36"/>
            <p:cNvSpPr txBox="1"/>
            <p:nvPr/>
          </p:nvSpPr>
          <p:spPr>
            <a:xfrm>
              <a:off x="1161058" y="245341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710;p36"/>
            <p:cNvSpPr/>
            <p:nvPr/>
          </p:nvSpPr>
          <p:spPr>
            <a:xfrm>
              <a:off x="990" y="213626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711;p36"/>
            <p:cNvSpPr txBox="1"/>
            <p:nvPr/>
          </p:nvSpPr>
          <p:spPr>
            <a:xfrm>
              <a:off x="990" y="213626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Idealopez: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Temporada de Shows en línea de Stand Up Comedy Andrés López</a:t>
              </a:r>
              <a:endParaRPr sz="3600"/>
            </a:p>
          </p:txBody>
        </p:sp>
        <p:sp>
          <p:nvSpPr>
            <p:cNvPr id="88" name="Google Shape;712;p36"/>
            <p:cNvSpPr/>
            <p:nvPr/>
          </p:nvSpPr>
          <p:spPr>
            <a:xfrm>
              <a:off x="2365730" y="2408911"/>
              <a:ext cx="21348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FF5050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713;p36"/>
            <p:cNvSpPr txBox="1"/>
            <p:nvPr/>
          </p:nvSpPr>
          <p:spPr>
            <a:xfrm>
              <a:off x="2466369" y="2453411"/>
              <a:ext cx="12204" cy="244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1050"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714;p36"/>
            <p:cNvSpPr/>
            <p:nvPr/>
          </p:nvSpPr>
          <p:spPr>
            <a:xfrm>
              <a:off x="1306302" y="213626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715;p36"/>
            <p:cNvSpPr txBox="1"/>
            <p:nvPr/>
          </p:nvSpPr>
          <p:spPr>
            <a:xfrm>
              <a:off x="1306302" y="213626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Arial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Davivienda Corredores: 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Charlas todos los jueves con speakers expertos en economía, emprendimiento e inversión</a:t>
              </a:r>
              <a:endParaRPr sz="3600"/>
            </a:p>
          </p:txBody>
        </p:sp>
        <p:sp>
          <p:nvSpPr>
            <p:cNvPr id="92" name="Google Shape;716;p36"/>
            <p:cNvSpPr/>
            <p:nvPr/>
          </p:nvSpPr>
          <p:spPr>
            <a:xfrm>
              <a:off x="2611613" y="2136263"/>
              <a:ext cx="1061228" cy="63673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717;p36"/>
            <p:cNvSpPr txBox="1"/>
            <p:nvPr/>
          </p:nvSpPr>
          <p:spPr>
            <a:xfrm>
              <a:off x="2611613" y="2136263"/>
              <a:ext cx="1061228" cy="636737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txBody>
            <a:bodyPr spcFirstLastPara="1" wrap="square" lIns="42650" tIns="42650" rIns="42650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"/>
                <a:buFont typeface="Calibri"/>
                <a:buNone/>
              </a:pPr>
              <a:r>
                <a:rPr lang="es-CO" sz="1050" b="1" i="0" u="none" strike="noStrike" cap="none">
                  <a:ea typeface="Arial"/>
                  <a:cs typeface="Arial"/>
                  <a:sym typeface="Arial"/>
                </a:rPr>
                <a:t>Teatro Julio Mario Santo Domingo: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 Teatro Digital, todos los jueves a las 8:00p .m</a:t>
              </a:r>
              <a:r>
                <a:rPr lang="es-CO" sz="1050"/>
                <a:t>. </a:t>
              </a:r>
              <a:r>
                <a:rPr lang="es-CO" sz="1050" b="0" i="0" u="none" strike="noStrike" cap="none">
                  <a:ea typeface="Arial"/>
                  <a:cs typeface="Arial"/>
                  <a:sym typeface="Arial"/>
                </a:rPr>
                <a:t>un espectáculo nuevo </a:t>
              </a:r>
              <a:r>
                <a:rPr lang="es-CO" sz="1050" b="0" i="0" u="sng" strike="noStrike" cap="none">
                  <a:ea typeface="Arial"/>
                  <a:cs typeface="Arial"/>
                  <a:sym typeface="Arial"/>
                  <a:hlinkClick r:id="rId3"/>
                </a:rPr>
                <a:t>www.teatrodigital.org</a:t>
              </a:r>
              <a:endParaRPr sz="1050"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CuadroTexto 93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9407992" y="2198637"/>
            <a:ext cx="110124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+ 10 </a:t>
            </a:r>
          </a:p>
        </p:txBody>
      </p:sp>
      <p:sp>
        <p:nvSpPr>
          <p:cNvPr id="95" name="Triángulo isósceles 94"/>
          <p:cNvSpPr/>
          <p:nvPr/>
        </p:nvSpPr>
        <p:spPr>
          <a:xfrm rot="16200000">
            <a:off x="9069404" y="2303492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989288" y="2840584"/>
            <a:ext cx="2523839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Eventos, charlas, </a:t>
            </a:r>
            <a:r>
              <a:rPr lang="es-MX" sz="1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Webinars</a:t>
            </a: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 y talleres gratuitos con presencia de marca </a:t>
            </a:r>
            <a:r>
              <a:rPr lang="es-MX" sz="1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Uniandinos</a:t>
            </a:r>
            <a:endParaRPr lang="es-MX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9416536" y="3687598"/>
            <a:ext cx="110124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riángulo isósceles 97"/>
          <p:cNvSpPr/>
          <p:nvPr/>
        </p:nvSpPr>
        <p:spPr>
          <a:xfrm rot="16200000">
            <a:off x="9077948" y="3792453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061465" y="4319167"/>
            <a:ext cx="245166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s-MX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Eventos</a:t>
            </a:r>
            <a:endParaRPr lang="es-MX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9499432" y="4808922"/>
            <a:ext cx="1240612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+630 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Triángulo isósceles 100"/>
          <p:cNvSpPr/>
          <p:nvPr/>
        </p:nvSpPr>
        <p:spPr>
          <a:xfrm rot="16200000">
            <a:off x="9160844" y="4913777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073655" y="5440005"/>
            <a:ext cx="243947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s-MX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Afiliados </a:t>
            </a: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asistentes</a:t>
            </a:r>
          </a:p>
        </p:txBody>
      </p:sp>
      <p:grpSp>
        <p:nvGrpSpPr>
          <p:cNvPr id="103" name="Grupo 102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104" name="Grupo 10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108" name="Flecha derecha 10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9" name="Elipse 10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05" name="Grupo 10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106" name="Flecha derecha 10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07" name="Elipse 106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110" name="Rectángulo 109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11" name="Grupo 110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112" name="Grupo 111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116" name="Conector recto 115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ángulo 116">
                <a:hlinkClick r:id="rId4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Rectángulo 117">
                <a:hlinkClick r:id="rId5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Rectángulo 118">
                <a:hlinkClick r:id="rId6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0" name="Rectángulo 119">
                <a:hlinkClick r:id="rId7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3" name="Rectángulo 112">
              <a:hlinkClick r:id="rId8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" name="Rectángulo 113">
              <a:hlinkClick r:id="rId9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5" name="Rectángulo 114">
              <a:hlinkClick r:id="rId10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1" name="Grupo 120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122" name="Imagen 1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123" name="Rectángulo 122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4" name="Rectángulo 123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5" name="Rectángulo 124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6" name="Rectángulo 125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7" name="Rectángulo 126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28" name="CuadroTexto 12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6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611883" y="1448918"/>
            <a:ext cx="5688630" cy="5960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NUEVAS </a:t>
            </a:r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ALIANZAS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59770" y="2268442"/>
            <a:ext cx="5776278" cy="3834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Cascabel: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20% de descuento en compras online usando el cupón BUNIANDINOS952.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Andrés Carne de Res: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10% de </a:t>
            </a:r>
            <a:r>
              <a:rPr lang="es-MX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dto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en la carta para preparar en casa 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 err="1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Yogurberry</a:t>
            </a: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15% de descuento en todos los productos de </a:t>
            </a:r>
            <a:r>
              <a:rPr lang="es-MX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Yogurberry</a:t>
            </a:r>
            <a:endParaRPr lang="es-MX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Palmero: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10% de descuento usando el código  “UNIANDINOSYPALMERO”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 err="1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Spoleto</a:t>
            </a: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10% de descuento – </a:t>
            </a:r>
            <a:r>
              <a:rPr lang="es-MX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Spoleto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Para preparar en Casa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 err="1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Foks</a:t>
            </a: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Hasta el 20% de Descuento en Protección Seleccionada para tu vehículo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 err="1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Renting</a:t>
            </a: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 Colombia: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Bono de $100.000 para combustible 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 err="1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Puppis</a:t>
            </a: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Hasta 40% de descuento en productos y servicios seleccionados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Club El Rincón de Cajicá: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64% de descuento por hacerse socio, hasta 73% de descuento por cuota de sostenimiento 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Yabi.co: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 Servicio de facturación electrónica, asesoría y acompañamiento en todo el proceso. Descuento del 10% permanente y el primer año, 5% adicional.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BMI Seguros </a:t>
            </a:r>
            <a:r>
              <a:rPr lang="es-MX" sz="1400" b="1" dirty="0" smtClean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Colombia: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Obtenga meses de cuotas de afiliación por adquirir pólizas de vida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7315365" y="4495946"/>
            <a:ext cx="1240612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2.304</a:t>
            </a:r>
          </a:p>
        </p:txBody>
      </p:sp>
      <p:sp>
        <p:nvSpPr>
          <p:cNvPr id="25" name="Triángulo isósceles 24"/>
          <p:cNvSpPr/>
          <p:nvPr/>
        </p:nvSpPr>
        <p:spPr>
          <a:xfrm rot="16200000">
            <a:off x="6976777" y="4600801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889588" y="5127029"/>
            <a:ext cx="203214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s-MX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usuarios </a:t>
            </a:r>
            <a:r>
              <a:rPr lang="es-MX" sz="1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Uniandinos</a:t>
            </a: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durante el 2020 se beneficiaron de los descuentos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88" y="1530560"/>
            <a:ext cx="3952875" cy="2447925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8" name="Grupo 27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2" name="Flecha derecha 31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Elipse 32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1" name="Elipse 30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4" name="Rectángulo 33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6" name="Grupo 55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7" name="Grupo 56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61" name="Conector recto 60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ángulo 61">
                <a:hlinkClick r:id="rId4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3" name="Rectángulo 62">
                <a:hlinkClick r:id="rId5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Rectángulo 63">
                <a:hlinkClick r:id="rId6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Rectángulo 64">
                <a:hlinkClick r:id="rId7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8" name="Rectángulo 57">
              <a:hlinkClick r:id="rId8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ectángulo 58">
              <a:hlinkClick r:id="rId9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Rectángulo 59">
              <a:hlinkClick r:id="rId10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37" name="Rectángulo 36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ángulo 39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Rectángulo 40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2" name="CuadroTexto 41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8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60910" y="5874327"/>
            <a:ext cx="1491341" cy="605516"/>
            <a:chOff x="760910" y="5874327"/>
            <a:chExt cx="1491341" cy="605516"/>
          </a:xfrm>
        </p:grpSpPr>
        <p:grpSp>
          <p:nvGrpSpPr>
            <p:cNvPr id="2" name="Grupo 1"/>
            <p:cNvGrpSpPr/>
            <p:nvPr/>
          </p:nvGrpSpPr>
          <p:grpSpPr>
            <a:xfrm>
              <a:off x="1646735" y="5874327"/>
              <a:ext cx="605516" cy="605516"/>
              <a:chOff x="1646735" y="5874327"/>
              <a:chExt cx="605516" cy="605516"/>
            </a:xfrm>
          </p:grpSpPr>
          <p:sp>
            <p:nvSpPr>
              <p:cNvPr id="13" name="Elipse 12">
                <a:hlinkClick r:id="" action="ppaction://hlinkshowjump?jump=next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" name="Flecha derecha 8">
                <a:hlinkClick r:id="" action="ppaction://hlinkshowjump?jump=next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 rot="10800000">
              <a:off x="760910" y="5874327"/>
              <a:ext cx="605516" cy="605516"/>
              <a:chOff x="1646735" y="5874327"/>
              <a:chExt cx="605516" cy="605516"/>
            </a:xfrm>
          </p:grpSpPr>
          <p:sp>
            <p:nvSpPr>
              <p:cNvPr id="15" name="Elipse 14">
                <a:hlinkClick r:id="" action="ppaction://hlinkshowjump?jump=previous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" name="Flecha derecha 15">
                <a:hlinkClick r:id="" action="ppaction://hlinkshowjump?jump=previous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9449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PATROCINIOS</a:t>
            </a:r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ACTIVACIÓN COMERCIAL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60134" y="2201344"/>
            <a:ext cx="7255212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Andrés en Casa: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 Bonos de $100.000 para redimir en la carta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Open English: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Cupo Seminario (valor comercial $3.200.000 + IVA)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Cámara de Comercio: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Cupo Seminario (valor comercial $590.000 + IVA)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Filo: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 cupo clase de cocina (valor comercial $40.000)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BMI: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$1.500.000 en efectivo 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Hogar Relax: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Bono por $800.000 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 err="1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All</a:t>
            </a: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 Reps: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Viaje para dos a Argentina valorizado en $3.000.000</a:t>
            </a:r>
          </a:p>
          <a:p>
            <a:pPr marL="285750" lvl="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s-MX" sz="1400" b="1" dirty="0" err="1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Embassy</a:t>
            </a:r>
            <a:r>
              <a:rPr lang="es-MX" sz="14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 Suites: </a:t>
            </a:r>
            <a:r>
              <a:rPr lang="es-MX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Plan Romántico para dos $185.000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8483357" y="3129750"/>
            <a:ext cx="224006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$9.415.000 </a:t>
            </a:r>
          </a:p>
        </p:txBody>
      </p:sp>
      <p:sp>
        <p:nvSpPr>
          <p:cNvPr id="29" name="Triángulo isósceles 28"/>
          <p:cNvSpPr/>
          <p:nvPr/>
        </p:nvSpPr>
        <p:spPr>
          <a:xfrm rot="16200000">
            <a:off x="8144770" y="3234605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483357" y="2227540"/>
            <a:ext cx="2240061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Productos y patrocinios recibidos de marcas aliadas valorizados en 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12" y="4260468"/>
            <a:ext cx="5663699" cy="180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upo 24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6" name="Grupo 2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3" name="Flecha derecha 3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1" name="Flecha derecha 3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2" name="Elipse 3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5" name="Rectángulo 3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8" name="Grupo 47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9" name="Grupo 48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3" name="Conector recto 52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ángulo 53">
                <a:hlinkClick r:id="rId4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5" name="Rectángulo 54">
                <a:hlinkClick r:id="rId5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Rectángulo 55">
                <a:hlinkClick r:id="rId6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Rectángulo 56">
                <a:hlinkClick r:id="rId7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0" name="Rectángulo 49">
              <a:hlinkClick r:id="rId8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ectángulo 50">
              <a:hlinkClick r:id="rId9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Rectángulo 51">
              <a:hlinkClick r:id="rId10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38" name="Rectángulo 37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ángulo 39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Rectángulo 40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Rectángulo 41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5" name="CuadroTexto 44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83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CLASIFICADOS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428415" y="3737241"/>
            <a:ext cx="4769722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14313" lvl="0" indent="-214313">
              <a:buClr>
                <a:srgbClr val="000000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Total Usuario (Vendedores y compradores) = 471</a:t>
            </a:r>
            <a:endParaRPr lang="es-MX" sz="1400" dirty="0"/>
          </a:p>
          <a:p>
            <a:pPr marL="214313" lvl="0" indent="-214313">
              <a:buClr>
                <a:srgbClr val="000000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Categoría con más publicaciones = Finca raíz y </a:t>
            </a:r>
            <a:r>
              <a:rPr lang="es-MX" sz="140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gastronomía</a:t>
            </a:r>
            <a:endParaRPr lang="es-MX" sz="1400" dirty="0"/>
          </a:p>
          <a:p>
            <a:pPr marL="214313" lvl="0" indent="-214313">
              <a:buClr>
                <a:srgbClr val="000000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el 74% de los compradores es NO </a:t>
            </a:r>
            <a:r>
              <a:rPr lang="es-MX" sz="14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Uniandino</a:t>
            </a:r>
            <a:endParaRPr lang="es-MX" sz="1400" dirty="0"/>
          </a:p>
          <a:p>
            <a:pPr marL="214313" lvl="0" indent="-214313">
              <a:buClr>
                <a:srgbClr val="000000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Los picos en Nuevos vendedores son de junio y julio</a:t>
            </a:r>
            <a:endParaRPr lang="es-MX" sz="1400" dirty="0"/>
          </a:p>
          <a:p>
            <a:pPr marL="214313" lvl="0" indent="-214313">
              <a:buClr>
                <a:srgbClr val="000000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Los picos de nuevos compradores son en agosto, resultado de la primera campaña de pauta en redes sociales</a:t>
            </a:r>
            <a:endParaRPr lang="es-MX" sz="1400" dirty="0"/>
          </a:p>
          <a:p>
            <a:pPr marL="214313" lvl="0" indent="-214313">
              <a:buClr>
                <a:srgbClr val="000000"/>
              </a:buClr>
              <a:buSzPts val="1400"/>
              <a:buFont typeface="Arial"/>
              <a:buChar char="•"/>
            </a:pPr>
            <a:r>
              <a:rPr lang="es-MX" sz="1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El segmento que más se activó en clasificados fueron los Soñadores con un 32% de la base total de vendedores</a:t>
            </a:r>
            <a:endParaRPr lang="es-MX" sz="1400" dirty="0"/>
          </a:p>
        </p:txBody>
      </p:sp>
      <p:pic>
        <p:nvPicPr>
          <p:cNvPr id="24" name="Google Shape;75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091" y="2178340"/>
            <a:ext cx="1691758" cy="92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760;p38"/>
          <p:cNvPicPr preferRelativeResize="0"/>
          <p:nvPr/>
        </p:nvPicPr>
        <p:blipFill rotWithShape="1">
          <a:blip r:embed="rId4">
            <a:alphaModFix/>
          </a:blip>
          <a:srcRect l="61651" t="3376" r="10808" b="81798"/>
          <a:stretch/>
        </p:blipFill>
        <p:spPr>
          <a:xfrm>
            <a:off x="5532732" y="2055150"/>
            <a:ext cx="4176051" cy="121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761;p38"/>
          <p:cNvPicPr preferRelativeResize="0"/>
          <p:nvPr/>
        </p:nvPicPr>
        <p:blipFill rotWithShape="1">
          <a:blip r:embed="rId4">
            <a:alphaModFix/>
          </a:blip>
          <a:srcRect l="66515" t="55289" r="2651" b="1693"/>
          <a:stretch/>
        </p:blipFill>
        <p:spPr>
          <a:xfrm>
            <a:off x="711620" y="3367609"/>
            <a:ext cx="4065294" cy="3066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upo 26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8" name="Grupo 27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2" name="Flecha derecha 31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Elipse 32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1" name="Elipse 30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4" name="Rectángulo 33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7" name="Grupo 46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8" name="Grupo 47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2" name="Conector recto 51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ángulo 52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4" name="Rectángulo 53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5" name="Rectángulo 54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Rectángulo 55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9" name="Rectángulo 48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Rectángulo 49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ectángulo 50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37" name="Rectángulo 36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ángulo 39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Rectángulo 40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2" name="CuadroTexto 41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55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CAPÍTULOS Y GRUPOS DE INTERÉS</a:t>
            </a:r>
          </a:p>
        </p:txBody>
      </p:sp>
      <p:graphicFrame>
        <p:nvGraphicFramePr>
          <p:cNvPr id="27" name="Google Shape;779;p39"/>
          <p:cNvGraphicFramePr/>
          <p:nvPr>
            <p:extLst>
              <p:ext uri="{D42A27DB-BD31-4B8C-83A1-F6EECF244321}">
                <p14:modId xmlns:p14="http://schemas.microsoft.com/office/powerpoint/2010/main" val="2839030213"/>
              </p:ext>
            </p:extLst>
          </p:nvPr>
        </p:nvGraphicFramePr>
        <p:xfrm>
          <a:off x="695945" y="2022242"/>
          <a:ext cx="7807975" cy="315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Google Shape;776;p39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470" t="35268" r="5876" b="25675"/>
          <a:stretch/>
        </p:blipFill>
        <p:spPr>
          <a:xfrm>
            <a:off x="2330006" y="5029861"/>
            <a:ext cx="4799410" cy="120468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133765" y="4198864"/>
            <a:ext cx="203214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s-MX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 los </a:t>
            </a:r>
            <a:r>
              <a:rPr lang="es-MX" sz="16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845</a:t>
            </a:r>
            <a:r>
              <a:rPr lang="es-MX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eventos realizados </a:t>
            </a:r>
            <a:r>
              <a:rPr lang="es-MX" sz="1600" b="1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47</a:t>
            </a:r>
            <a:r>
              <a:rPr lang="es-MX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se realizaron con Aliados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4" name="Grupo 2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Elipse 31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6" name="Flecha derecha 2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9" name="Elipse 2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3" name="Rectángulo 32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432" y="2810327"/>
            <a:ext cx="1175180" cy="1177022"/>
          </a:xfrm>
          <a:prstGeom prst="rect">
            <a:avLst/>
          </a:prstGeom>
        </p:spPr>
      </p:pic>
      <p:grpSp>
        <p:nvGrpSpPr>
          <p:cNvPr id="34" name="Grupo 33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5" name="Grupo 34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39" name="Conector recto 38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ángulo 39">
                <a:hlinkClick r:id="rId7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Rectángulo 40">
                <a:hlinkClick r:id="rId8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Rectángulo 41">
                <a:hlinkClick r:id="rId9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Rectángulo 43">
                <a:hlinkClick r:id="rId10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6" name="Rectángulo 35">
              <a:hlinkClick r:id="rId11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Rectángulo 36">
              <a:hlinkClick r:id="rId12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ectángulo 37">
              <a:hlinkClick r:id="rId13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47" name="Rectángulo 46">
              <a:hlinkClick r:id="rId15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6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7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8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9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22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CAPÍTULOS Y GRUPOS DE INTERÉS</a:t>
            </a:r>
          </a:p>
        </p:txBody>
      </p:sp>
      <p:pic>
        <p:nvPicPr>
          <p:cNvPr id="23" name="Google Shape;79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5205" y="4716878"/>
            <a:ext cx="4944759" cy="197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9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749" y="2282807"/>
            <a:ext cx="4908836" cy="209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00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0533" y="2225650"/>
            <a:ext cx="4569626" cy="21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796;p40"/>
          <p:cNvSpPr txBox="1"/>
          <p:nvPr/>
        </p:nvSpPr>
        <p:spPr>
          <a:xfrm>
            <a:off x="1550687" y="1944293"/>
            <a:ext cx="268925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Capítulos profesionales: 520 </a:t>
            </a:r>
            <a:endParaRPr sz="1600" b="1" dirty="0"/>
          </a:p>
        </p:txBody>
      </p:sp>
      <p:sp>
        <p:nvSpPr>
          <p:cNvPr id="29" name="Google Shape;797;p40"/>
          <p:cNvSpPr txBox="1"/>
          <p:nvPr/>
        </p:nvSpPr>
        <p:spPr>
          <a:xfrm>
            <a:off x="4249498" y="4407000"/>
            <a:ext cx="256646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Grupos de interés: 174</a:t>
            </a:r>
            <a:endParaRPr sz="1600" b="1" dirty="0"/>
          </a:p>
        </p:txBody>
      </p:sp>
      <p:sp>
        <p:nvSpPr>
          <p:cNvPr id="30" name="Google Shape;799;p40"/>
          <p:cNvSpPr txBox="1"/>
          <p:nvPr/>
        </p:nvSpPr>
        <p:spPr>
          <a:xfrm>
            <a:off x="6573621" y="1922619"/>
            <a:ext cx="288345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Capítulos de afinidad: 151</a:t>
            </a:r>
            <a:endParaRPr sz="1600" b="1" dirty="0"/>
          </a:p>
        </p:txBody>
      </p:sp>
      <p:grpSp>
        <p:nvGrpSpPr>
          <p:cNvPr id="27" name="Grupo 26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8" name="Grupo 27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4" name="Flecha derecha 3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Elipse 3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1" name="Grupo 30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2" name="Flecha derecha 3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3" name="Elipse 3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6" name="Rectángulo 3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7" name="Grupo 36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8" name="Grupo 37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2" name="Conector recto 41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ángulo 43">
                <a:hlinkClick r:id="rId6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Rectángulo 44">
                <a:hlinkClick r:id="rId7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Rectángulo 45">
                <a:hlinkClick r:id="rId8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Rectángulo 46">
                <a:hlinkClick r:id="rId9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9" name="Rectángulo 38">
              <a:hlinkClick r:id="rId10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11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12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0" name="Rectángulo 49">
              <a:hlinkClick r:id="rId14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5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6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7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8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5" name="CuadroTexto 54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43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22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 Y CULTURA</a:t>
            </a:r>
          </a:p>
        </p:txBody>
      </p:sp>
      <p:pic>
        <p:nvPicPr>
          <p:cNvPr id="28" name="Google Shape;817;p41"/>
          <p:cNvPicPr preferRelativeResize="0"/>
          <p:nvPr/>
        </p:nvPicPr>
        <p:blipFill rotWithShape="1">
          <a:blip r:embed="rId3">
            <a:alphaModFix/>
          </a:blip>
          <a:srcRect t="44693" b="21056"/>
          <a:stretch/>
        </p:blipFill>
        <p:spPr>
          <a:xfrm>
            <a:off x="748222" y="5124246"/>
            <a:ext cx="5361633" cy="7029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" name="Google Shape;818;p41"/>
          <p:cNvGraphicFramePr/>
          <p:nvPr>
            <p:extLst>
              <p:ext uri="{D42A27DB-BD31-4B8C-83A1-F6EECF244321}">
                <p14:modId xmlns:p14="http://schemas.microsoft.com/office/powerpoint/2010/main" val="2027750282"/>
              </p:ext>
            </p:extLst>
          </p:nvPr>
        </p:nvGraphicFramePr>
        <p:xfrm>
          <a:off x="748222" y="2424991"/>
          <a:ext cx="5453072" cy="23584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26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6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361"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</a:t>
                      </a:r>
                      <a:br>
                        <a:rPr lang="es-CO" sz="2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2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CONTENIDOS </a:t>
                      </a:r>
                      <a:br>
                        <a:rPr lang="es-CO" sz="2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2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CULTURALES</a:t>
                      </a:r>
                      <a:endParaRPr sz="3200" dirty="0"/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 EVENTOS</a:t>
                      </a:r>
                      <a:endParaRPr sz="32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CONVOCATORIAS</a:t>
                      </a:r>
                      <a:endParaRPr sz="32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INSTAGRAM LIVE</a:t>
                      </a:r>
                      <a:endParaRPr sz="32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SESIONES EN VIVO</a:t>
                      </a:r>
                      <a:br>
                        <a:rPr lang="es-CO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 MÚSICA Y ARTE EN EL FESTIVAL FESTEJIANDO</a:t>
                      </a:r>
                      <a:endParaRPr sz="32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6529925" y="3668935"/>
            <a:ext cx="1287924" cy="52322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1200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529925" y="4286385"/>
            <a:ext cx="128792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s-MX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Asistentes</a:t>
            </a:r>
            <a:endParaRPr lang="es-MX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8048596" y="3670912"/>
            <a:ext cx="1394661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940295" y="4286385"/>
            <a:ext cx="160901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s-MX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Alianzas interinstitucionales</a:t>
            </a:r>
            <a:endParaRPr lang="es-MX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9674004" y="3668935"/>
            <a:ext cx="1403976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735644" y="4286385"/>
            <a:ext cx="141172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s-MX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Eventos Alianzas Internas</a:t>
            </a:r>
            <a:endParaRPr lang="es-MX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33" name="Grupo 3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8" name="Flecha derecha 3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9" name="Elipse 3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6" name="Flecha derecha 3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7" name="Elipse 36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0" name="Rectángulo 39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078" y="2577845"/>
            <a:ext cx="4254391" cy="949475"/>
          </a:xfrm>
          <a:prstGeom prst="rect">
            <a:avLst/>
          </a:prstGeom>
        </p:spPr>
      </p:pic>
      <p:grpSp>
        <p:nvGrpSpPr>
          <p:cNvPr id="41" name="Grupo 40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2" name="Grupo 41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7" name="Conector recto 46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ángulo 47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ángulo 48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ángulo 49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Rectángulo 50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4" name="Rectángulo 43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Rectángulo 45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8" name="Rectángulo 57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9" name="CuadroTexto 5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34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 Y CULTURA</a:t>
            </a:r>
          </a:p>
        </p:txBody>
      </p:sp>
      <p:pic>
        <p:nvPicPr>
          <p:cNvPr id="23" name="Google Shape;83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627" y="1991863"/>
            <a:ext cx="4086318" cy="151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3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394" y="3590149"/>
            <a:ext cx="4086317" cy="151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3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381" y="5184553"/>
            <a:ext cx="4086315" cy="126389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040012" y="1996982"/>
            <a:ext cx="606579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FF5050"/>
                </a:solidFill>
              </a:rPr>
              <a:t>Contagio Cultural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Marzo y abril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Alcance campaña: 5.406 / 226 Interacciones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040011" y="3590149"/>
            <a:ext cx="606579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FF5050"/>
                </a:solidFill>
              </a:rPr>
              <a:t>X Premio </a:t>
            </a:r>
            <a:r>
              <a:rPr lang="es-MX" sz="1600" b="1" dirty="0" err="1">
                <a:solidFill>
                  <a:srgbClr val="FF5050"/>
                </a:solidFill>
              </a:rPr>
              <a:t>Uniandino</a:t>
            </a:r>
            <a:r>
              <a:rPr lang="es-MX" sz="1600" b="1" dirty="0">
                <a:solidFill>
                  <a:srgbClr val="FF5050"/>
                </a:solidFill>
              </a:rPr>
              <a:t> a las Artes - PUA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30 de abril – Cierre 12 de junio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Alcance campaña: 30.872 / 2.054 visitas a la página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38 Propuestas recibidas – 10 artistas seleccionados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040012" y="5184553"/>
            <a:ext cx="606579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FF5050"/>
                </a:solidFill>
              </a:rPr>
              <a:t>LITERATURA: XXV Concurso de cuento Ramón de </a:t>
            </a:r>
            <a:r>
              <a:rPr lang="es-MX" sz="1600" b="1" dirty="0" err="1">
                <a:solidFill>
                  <a:srgbClr val="FF5050"/>
                </a:solidFill>
              </a:rPr>
              <a:t>Zubiría</a:t>
            </a:r>
            <a:endParaRPr lang="es-MX" sz="1600" b="1" dirty="0">
              <a:solidFill>
                <a:srgbClr val="FF505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Desde el 30 de marzo – Alcance campaña: 51.750‬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2303 Visitas a la página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Se desarrollaron las ilustraciones del Libro XXIV con la Universidad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8" name="Grupo 27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4" name="Flecha derecha 3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Elipse 3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1" name="Grupo 30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2" name="Flecha derecha 3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3" name="Elipse 3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6" name="Rectángulo 3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7" name="Grupo 36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8" name="Grupo 37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2" name="Conector recto 41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ángulo 43">
                <a:hlinkClick r:id="rId6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Rectángulo 44">
                <a:hlinkClick r:id="rId7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Rectángulo 45">
                <a:hlinkClick r:id="rId8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Rectángulo 46">
                <a:hlinkClick r:id="rId9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9" name="Rectángulo 38">
              <a:hlinkClick r:id="rId10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ángulo 39">
              <a:hlinkClick r:id="rId11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12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0" name="Rectángulo 49">
              <a:hlinkClick r:id="rId14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5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6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7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8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5" name="CuadroTexto 54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48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 Y CULTURA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43392" y="1943128"/>
            <a:ext cx="1012158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FF5050"/>
                </a:solidFill>
              </a:rPr>
              <a:t>Productores en Frecuencia Vol. 3</a:t>
            </a:r>
            <a:br>
              <a:rPr lang="es-MX" sz="1600" b="1" dirty="0">
                <a:solidFill>
                  <a:srgbClr val="FF5050"/>
                </a:solidFill>
              </a:rPr>
            </a:br>
            <a:r>
              <a:rPr lang="es-MX" sz="1600" dirty="0"/>
              <a:t>Con el apoyo de </a:t>
            </a:r>
            <a:r>
              <a:rPr lang="es-MX" sz="1600" dirty="0" err="1"/>
              <a:t>Radiónica|RTVC</a:t>
            </a:r>
            <a:r>
              <a:rPr lang="es-MX" sz="1600" dirty="0"/>
              <a:t>, Radio Nacional de Colombia.</a:t>
            </a:r>
          </a:p>
          <a:p>
            <a:r>
              <a:rPr lang="es-MX" sz="1600" dirty="0"/>
              <a:t>En colaboración con LA CARA DE EMER</a:t>
            </a:r>
          </a:p>
        </p:txBody>
      </p:sp>
      <p:pic>
        <p:nvPicPr>
          <p:cNvPr id="27" name="Google Shape;85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392" y="2874162"/>
            <a:ext cx="3657004" cy="364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5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4658" y="2874162"/>
            <a:ext cx="3632574" cy="3643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upo 22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4" name="Grupo 2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1" name="Flecha derecha 30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Elipse 31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9" name="Flecha derecha 28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0" name="Elipse 29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3" name="Rectángulo 32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4" name="Grupo 33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5" name="Grupo 34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39" name="Conector recto 38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ángulo 39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Rectángulo 40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Rectángulo 41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Rectángulo 43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6" name="Rectángulo 35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Rectángulo 36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ectángulo 37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47" name="Rectángulo 46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07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95064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</a:t>
            </a:r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SUROCCIDENTE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2833510" y="4723802"/>
            <a:ext cx="554084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dirty="0"/>
              <a:t>Se realizaron 40 eventos en las líneas de acción de actualización profesional, cultura y entretenimiento, obteniendo un </a:t>
            </a:r>
            <a:r>
              <a:rPr lang="es-MX" sz="1600" b="1" dirty="0">
                <a:solidFill>
                  <a:srgbClr val="FF5050"/>
                </a:solidFill>
              </a:rPr>
              <a:t>NPS 9,05</a:t>
            </a:r>
          </a:p>
        </p:txBody>
      </p:sp>
      <p:graphicFrame>
        <p:nvGraphicFramePr>
          <p:cNvPr id="23" name="Google Shape;874;p44"/>
          <p:cNvGraphicFramePr/>
          <p:nvPr>
            <p:extLst>
              <p:ext uri="{D42A27DB-BD31-4B8C-83A1-F6EECF244321}">
                <p14:modId xmlns:p14="http://schemas.microsoft.com/office/powerpoint/2010/main" val="3889511157"/>
              </p:ext>
            </p:extLst>
          </p:nvPr>
        </p:nvGraphicFramePr>
        <p:xfrm>
          <a:off x="987354" y="2201344"/>
          <a:ext cx="10101714" cy="227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r:id="rId4" imgW="7488382" imgH="1888911" progId="Excel.Sheet.12">
                  <p:embed/>
                </p:oleObj>
              </mc:Choice>
              <mc:Fallback>
                <p:oleObj r:id="rId4" imgW="7488382" imgH="1888911" progId="Excel.Sheet.12">
                  <p:embed/>
                  <p:pic>
                    <p:nvPicPr>
                      <p:cNvPr id="23" name="Google Shape;874;p44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987354" y="2201344"/>
                        <a:ext cx="10101714" cy="2279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4" name="Grupo 2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29" name="Flecha derecha 28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Elipse 29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7" name="Flecha derecha 26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Elipse 27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1" name="Rectángulo 30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2" name="Grupo 31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3" name="Grupo 32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37" name="Conector recto 36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ángulo 37">
                <a:hlinkClick r:id="rId6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Rectángulo 38">
                <a:hlinkClick r:id="rId7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" name="Rectángulo 39">
                <a:hlinkClick r:id="rId8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Rectángulo 40">
                <a:hlinkClick r:id="rId9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4" name="Rectángulo 33">
              <a:hlinkClick r:id="rId10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Rectángulo 34">
              <a:hlinkClick r:id="rId11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Rectángulo 35">
              <a:hlinkClick r:id="rId12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45" name="Rectángulo 44">
              <a:hlinkClick r:id="rId14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Rectángulo 45">
              <a:hlinkClick r:id="rId15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16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7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8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0" name="CuadroTexto 4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32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643393" y="1373327"/>
            <a:ext cx="43966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</a:t>
            </a:r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NORTE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1202549" y="3760789"/>
            <a:ext cx="722831" cy="52322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riángulo isósceles 39"/>
          <p:cNvSpPr/>
          <p:nvPr/>
        </p:nvSpPr>
        <p:spPr>
          <a:xfrm rot="5400000">
            <a:off x="1824959" y="3873740"/>
            <a:ext cx="363670" cy="313509"/>
          </a:xfrm>
          <a:prstGeom prst="triangl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1202549" y="3169419"/>
            <a:ext cx="104516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Número de eventos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2564479" y="3760789"/>
            <a:ext cx="722831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riángulo isósceles 43"/>
          <p:cNvSpPr/>
          <p:nvPr/>
        </p:nvSpPr>
        <p:spPr>
          <a:xfrm rot="5400000">
            <a:off x="3186889" y="3873740"/>
            <a:ext cx="363670" cy="313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2558558" y="2743105"/>
            <a:ext cx="1214003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s-MX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Asistencia promedio de los eventos (Virtuales)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3933546" y="3752409"/>
            <a:ext cx="817162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9,6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riángulo isósceles 46"/>
          <p:cNvSpPr/>
          <p:nvPr/>
        </p:nvSpPr>
        <p:spPr>
          <a:xfrm rot="5400000">
            <a:off x="4631493" y="3851714"/>
            <a:ext cx="402745" cy="34719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3925458" y="3390182"/>
            <a:ext cx="89489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s-MX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NPS</a:t>
            </a:r>
            <a:endParaRPr lang="es-MX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90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950" y="1525852"/>
            <a:ext cx="1941269" cy="194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90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8534" y="1536738"/>
            <a:ext cx="2048214" cy="204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909;p45" descr="Interfaz de usuario gráfica, Sitio web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3822" y="3697959"/>
            <a:ext cx="2048214" cy="204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910;p45" descr="Imagen que contiene persona, computadora, tabla, firmar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6061" y="3697959"/>
            <a:ext cx="2026939" cy="20269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6987382" y="5850329"/>
            <a:ext cx="2389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EVENTOS DESTACADOS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35" name="Grupo 34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3" name="Flecha derecha 5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4" name="Elipse 5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7" name="Flecha derecha 36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8" name="Elipse 37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5" name="Rectángulo 5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6" name="Grupo 55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7" name="Grupo 56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61" name="Conector recto 60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ángulo 61">
                <a:hlinkClick r:id="rId7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3" name="Rectángulo 62">
                <a:hlinkClick r:id="rId8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Rectángulo 63">
                <a:hlinkClick r:id="rId9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Rectángulo 64">
                <a:hlinkClick r:id="rId10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8" name="Rectángulo 57">
              <a:hlinkClick r:id="rId11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ectángulo 58">
              <a:hlinkClick r:id="rId12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Rectángulo 59">
              <a:hlinkClick r:id="rId13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67" name="Imagen 6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68" name="Rectángulo 67">
              <a:hlinkClick r:id="rId15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Rectángulo 68">
              <a:hlinkClick r:id="rId16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Rectángulo 69">
              <a:hlinkClick r:id="rId17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1" name="Rectángulo 70">
              <a:hlinkClick r:id="rId18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2" name="Rectángulo 71">
              <a:hlinkClick r:id="rId19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3" name="CuadroTexto 72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14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524530" y="1391728"/>
            <a:ext cx="439661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RESPONSABILIDAD </a:t>
            </a:r>
            <a:r>
              <a:rPr lang="es-MX" sz="3200" b="1" spc="300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endParaRPr lang="es-MX" sz="3200" b="1" spc="300" dirty="0">
              <a:solidFill>
                <a:srgbClr val="FF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103125" y="5121456"/>
            <a:ext cx="2389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EVENTOS DESTACADOS</a:t>
            </a:r>
          </a:p>
        </p:txBody>
      </p:sp>
      <p:graphicFrame>
        <p:nvGraphicFramePr>
          <p:cNvPr id="34" name="Google Shape;934;p46"/>
          <p:cNvGraphicFramePr/>
          <p:nvPr>
            <p:extLst>
              <p:ext uri="{D42A27DB-BD31-4B8C-83A1-F6EECF244321}">
                <p14:modId xmlns:p14="http://schemas.microsoft.com/office/powerpoint/2010/main" val="4013852877"/>
              </p:ext>
            </p:extLst>
          </p:nvPr>
        </p:nvGraphicFramePr>
        <p:xfrm>
          <a:off x="1088567" y="3380963"/>
          <a:ext cx="3337197" cy="111994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15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251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GESTIONADOS POR RESU</a:t>
                      </a:r>
                      <a:endParaRPr sz="2400" dirty="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EVENTOS</a:t>
                      </a:r>
                      <a:endParaRPr sz="2400" dirty="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</a:t>
                      </a:r>
                      <a:endParaRPr sz="240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ASISTENTES</a:t>
                      </a:r>
                      <a:endParaRPr sz="2400" dirty="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2717</a:t>
                      </a:r>
                      <a:endParaRPr sz="2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3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NPS</a:t>
                      </a:r>
                      <a:endParaRPr sz="2400"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86,30%</a:t>
                      </a:r>
                      <a:endParaRPr sz="2400" dirty="0"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CuadroTexto 3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230610" y="2468946"/>
            <a:ext cx="606579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FF5050"/>
                </a:solidFill>
              </a:rPr>
              <a:t>EVENTOS: </a:t>
            </a:r>
            <a:r>
              <a:rPr lang="es-MX" sz="1600" dirty="0"/>
              <a:t>15 espacios de educación y concientización medioambiental desarrollados en alianza con Capítulos y organizaciones. 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5230610" y="1391728"/>
            <a:ext cx="439661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ACCIÓN VERDE </a:t>
            </a:r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UNIANDINA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230610" y="3211686"/>
            <a:ext cx="606579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FF5050"/>
                </a:solidFill>
              </a:rPr>
              <a:t>ASISTENTES: </a:t>
            </a:r>
            <a:r>
              <a:rPr lang="es-MX" sz="1600" dirty="0"/>
              <a:t>915 personas participantes en los diferentes eventos. </a:t>
            </a:r>
            <a:r>
              <a:rPr lang="es-MX" sz="1600" dirty="0" smtClean="0"/>
              <a:t> </a:t>
            </a:r>
            <a:endParaRPr lang="es-MX" sz="16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230610" y="3739112"/>
            <a:ext cx="606579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FF5050"/>
                </a:solidFill>
              </a:rPr>
              <a:t>IMPACTO: </a:t>
            </a:r>
            <a:r>
              <a:rPr lang="es-MX" sz="1600" dirty="0"/>
              <a:t>Desarrollamos una campaña de sensibilización invitando a reciclar e impactar socialmente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230610" y="4512759"/>
            <a:ext cx="6065792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FF5050"/>
                </a:solidFill>
              </a:rPr>
              <a:t>CAMPAÑAS Y DONATONES:</a:t>
            </a:r>
          </a:p>
          <a:p>
            <a:pPr algn="just"/>
            <a:r>
              <a:rPr lang="es-MX" sz="1600" dirty="0"/>
              <a:t>1. Siete (7) corredores en Carrera Verde (Febrero)</a:t>
            </a:r>
          </a:p>
          <a:p>
            <a:pPr algn="just"/>
            <a:r>
              <a:rPr lang="es-MX" sz="1600" dirty="0"/>
              <a:t>Once (11) corredores en Run Tour Avianca (Marzo)</a:t>
            </a:r>
          </a:p>
          <a:p>
            <a:pPr algn="just"/>
            <a:r>
              <a:rPr lang="es-MX" sz="1600" dirty="0"/>
              <a:t>2. </a:t>
            </a:r>
            <a:r>
              <a:rPr lang="es-MX" sz="1600" dirty="0" err="1"/>
              <a:t>Coder</a:t>
            </a:r>
            <a:r>
              <a:rPr lang="es-MX" sz="1600" dirty="0"/>
              <a:t> </a:t>
            </a:r>
            <a:r>
              <a:rPr lang="es-MX" sz="1600" dirty="0" err="1"/>
              <a:t>Dojo</a:t>
            </a:r>
            <a:r>
              <a:rPr lang="es-MX" sz="1600" dirty="0"/>
              <a:t> y </a:t>
            </a:r>
            <a:r>
              <a:rPr lang="es-MX" sz="1600" dirty="0" err="1"/>
              <a:t>Kidovation</a:t>
            </a:r>
            <a:endParaRPr lang="es-MX" sz="1600" dirty="0"/>
          </a:p>
          <a:p>
            <a:pPr algn="just"/>
            <a:r>
              <a:rPr lang="es-MX" sz="1600" dirty="0"/>
              <a:t>3. </a:t>
            </a:r>
            <a:r>
              <a:rPr lang="es-MX" sz="1600" dirty="0" err="1"/>
              <a:t>Donatón</a:t>
            </a:r>
            <a:r>
              <a:rPr lang="es-MX" sz="1600" dirty="0"/>
              <a:t> Tecnológica - DONATEC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186" y="1451811"/>
            <a:ext cx="828043" cy="865944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9" name="Grupo 2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3" name="Flecha derecha 3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1" name="Flecha derecha 3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2" name="Elipse 3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9" name="Rectángulo 3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75" y="4697925"/>
            <a:ext cx="1153205" cy="1138273"/>
          </a:xfrm>
          <a:prstGeom prst="rect">
            <a:avLst/>
          </a:prstGeom>
        </p:spPr>
      </p:pic>
      <p:grpSp>
        <p:nvGrpSpPr>
          <p:cNvPr id="40" name="Grupo 39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1" name="Grupo 40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6" name="Conector recto 45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ángulo 46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Rectángulo 47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ángulo 48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ángulo 49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2" name="Rectángulo 41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2" name="Imagen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3" name="Rectángulo 52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8" name="CuadroTexto 5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49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79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A4EA49-CAFF-42CF-ACF0-03C8E5900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1" y="2070448"/>
            <a:ext cx="8614015" cy="3445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AC6B21-CC74-4E28-B89E-FC03BD49B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24" y="5564777"/>
            <a:ext cx="3900664" cy="5514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31772" y="1603772"/>
            <a:ext cx="46456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spc="3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AFILIADOS</a:t>
            </a:r>
            <a:r>
              <a:rPr lang="es-ES" sz="3200" spc="3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ACTIVOS</a:t>
            </a:r>
            <a:endParaRPr lang="es-CO" sz="3200" spc="3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A2D3FD-D848-4143-BEC0-FAE79188C212}"/>
              </a:ext>
            </a:extLst>
          </p:cNvPr>
          <p:cNvSpPr txBox="1"/>
          <p:nvPr/>
        </p:nvSpPr>
        <p:spPr>
          <a:xfrm>
            <a:off x="8866026" y="3398583"/>
            <a:ext cx="2590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/>
              <a:t>El </a:t>
            </a:r>
            <a:r>
              <a:rPr lang="es-CO" sz="1600" b="1" dirty="0"/>
              <a:t>impacto de la pandemia </a:t>
            </a:r>
            <a:r>
              <a:rPr lang="es-CO" sz="1600" dirty="0"/>
              <a:t>conllevó a una reducción en el neto de afiliaciones en un </a:t>
            </a:r>
            <a:r>
              <a:rPr lang="es-CO" sz="1600" b="1" dirty="0" smtClean="0">
                <a:solidFill>
                  <a:schemeClr val="accent2"/>
                </a:solidFill>
              </a:rPr>
              <a:t>-5,59%.</a:t>
            </a:r>
            <a:endParaRPr lang="es-CO" sz="1600" b="1" dirty="0">
              <a:solidFill>
                <a:schemeClr val="accent2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866026" y="4642435"/>
            <a:ext cx="268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/>
              <a:t>El 49% de los afiliados actuales se vincularon del año 2014 hacia atrás</a:t>
            </a:r>
            <a:r>
              <a:rPr lang="es-CO" sz="1600" dirty="0">
                <a:solidFill>
                  <a:srgbClr val="4F81BD">
                    <a:lumMod val="75000"/>
                  </a:srgbClr>
                </a:solidFill>
              </a:rPr>
              <a:t>.</a:t>
            </a:r>
            <a:endParaRPr lang="es-CO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9537375" y="1754612"/>
            <a:ext cx="110124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85%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8649101" y="2647174"/>
            <a:ext cx="300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de </a:t>
            </a:r>
            <a:r>
              <a:rPr lang="es-CO" sz="1600" dirty="0"/>
              <a:t>los afiliados actuales está entre los </a:t>
            </a:r>
            <a:r>
              <a:rPr lang="es-CO" sz="1600" b="1" dirty="0"/>
              <a:t>25 y 45 años</a:t>
            </a:r>
            <a:r>
              <a:rPr lang="es-CO" sz="1600" dirty="0"/>
              <a:t>. </a:t>
            </a:r>
          </a:p>
        </p:txBody>
      </p:sp>
      <p:sp>
        <p:nvSpPr>
          <p:cNvPr id="11" name="Triángulo isósceles 10"/>
          <p:cNvSpPr/>
          <p:nvPr/>
        </p:nvSpPr>
        <p:spPr>
          <a:xfrm rot="16200000">
            <a:off x="9198787" y="1859467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4" name="Grupo 23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25" name="Conector recto 24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ángulo 25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ectángulo 26">
              <a:hlinkClick r:id="rId4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ectángulo 27">
              <a:hlinkClick r:id="rId5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ctángulo 28">
              <a:hlinkClick r:id="rId6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564542" y="1"/>
            <a:ext cx="1478943" cy="415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5" name="Grupo 14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14" name="Rectángulo 13">
              <a:hlinkClick r:id="rId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>
              <a:hlinkClick r:id="rId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Rectángulo 30">
              <a:hlinkClick r:id="rId1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hlinkClick r:id="rId1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Rectángulo 32">
              <a:hlinkClick r:id="rId1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17" name="Grupo 16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" name="Flecha derecha 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6" name="Elipse 15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4" name="Grupo 3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5" name="Flecha derecha 3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6" name="Elipse 3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19" name="Rectángulo 1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11326186" y="6211462"/>
            <a:ext cx="32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54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471297" y="1375103"/>
            <a:ext cx="552217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CELEBRACIÓN </a:t>
            </a:r>
            <a:r>
              <a:rPr lang="es-MX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 AÑOS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265408" y="2523009"/>
            <a:ext cx="544775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El 3 de septiembre se dio apertura a la celebración de los 65 años, festividad que constó de tres días de actividades enfocadas en exaltar el valor </a:t>
            </a:r>
            <a:r>
              <a:rPr lang="es-MX" sz="1600" dirty="0" err="1"/>
              <a:t>Uniandino</a:t>
            </a:r>
            <a:r>
              <a:rPr lang="es-MX" sz="1600" dirty="0"/>
              <a:t>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265407" y="3493613"/>
            <a:ext cx="5447761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MX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 través de medios visuales se creó un universo para todos los afiliados, familias y amigos de Asociación, con el propósito de conmemorar 65 años de aprendizajes y fortalecimiento de nuestra comunidad </a:t>
            </a:r>
            <a:r>
              <a:rPr lang="es-MX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Uniandina</a:t>
            </a:r>
            <a:r>
              <a:rPr lang="es-MX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265408" y="4688929"/>
            <a:ext cx="544776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MX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Esta celebración nos demostró que, a pesar de la distancia, podemos estar más juntos que nunca, por qué estando unidos somos capaces de lograr más cosas.</a:t>
            </a:r>
          </a:p>
        </p:txBody>
      </p:sp>
      <p:pic>
        <p:nvPicPr>
          <p:cNvPr id="28" name="Google Shape;951;ga995f74eda_0_0" descr="Imagen que contiene foto, diferente, hombre, posand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233" y="2501838"/>
            <a:ext cx="2558505" cy="141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52;ga995f74eda_0_0"/>
          <p:cNvPicPr preferRelativeResize="0"/>
          <p:nvPr/>
        </p:nvPicPr>
        <p:blipFill rotWithShape="1">
          <a:blip r:embed="rId4">
            <a:alphaModFix/>
          </a:blip>
          <a:srcRect l="17365" t="18933" r="22979" b="16753"/>
          <a:stretch/>
        </p:blipFill>
        <p:spPr>
          <a:xfrm>
            <a:off x="580233" y="4032223"/>
            <a:ext cx="2560995" cy="15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3;ga995f74eda_0_0" descr="Interfaz de usuario gráfica, Aplicación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t="6920" r="1429" b="5144"/>
          <a:stretch/>
        </p:blipFill>
        <p:spPr>
          <a:xfrm>
            <a:off x="3227329" y="2501838"/>
            <a:ext cx="2868161" cy="141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54;ga995f74eda_0_0" descr="Interfaz de usuario gráfica, Sitio web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334" y="4032222"/>
            <a:ext cx="2767142" cy="15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64" y="3331631"/>
            <a:ext cx="1590137" cy="1590137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33" name="Grupo 3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9" name="Flecha derecha 38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4" name="Grupo 3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6" name="Flecha derecha 3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8" name="Elipse 37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1" name="Rectángulo 40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2" name="Grupo 41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4" name="Grupo 43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8" name="Conector recto 47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ángulo 48">
                <a:hlinkClick r:id="rId8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ángulo 49">
                <a:hlinkClick r:id="rId9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Rectángulo 50">
                <a:hlinkClick r:id="rId10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2" name="Rectángulo 51">
                <a:hlinkClick r:id="rId11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5" name="Rectángulo 44">
              <a:hlinkClick r:id="rId12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Rectángulo 45">
              <a:hlinkClick r:id="rId13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ángulo 46">
              <a:hlinkClick r:id="rId14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4" name="Imagen 5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5" name="Rectángulo 54">
              <a:hlinkClick r:id="rId16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7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8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8" name="Rectángulo 57">
              <a:hlinkClick r:id="rId19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9" name="Rectángulo 58">
              <a:hlinkClick r:id="rId20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0" name="CuadroTexto 5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5</a:t>
            </a:r>
            <a:r>
              <a:rPr lang="es-ES" b="1" dirty="0" smtClean="0">
                <a:solidFill>
                  <a:schemeClr val="bg1"/>
                </a:solidFill>
              </a:rPr>
              <a:t>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0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/>
          <p:cNvSpPr txBox="1"/>
          <p:nvPr/>
        </p:nvSpPr>
        <p:spPr>
          <a:xfrm>
            <a:off x="471297" y="1375103"/>
            <a:ext cx="552217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QUIERO </a:t>
            </a:r>
            <a:r>
              <a:rPr lang="es-MX" sz="3200" b="1" spc="300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MENTORÍA</a:t>
            </a:r>
            <a:endParaRPr lang="es-MX" sz="3200" b="1" spc="300" dirty="0">
              <a:solidFill>
                <a:srgbClr val="FF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002012" y="3444119"/>
            <a:ext cx="3299650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Segunda cohorte</a:t>
            </a:r>
          </a:p>
          <a:p>
            <a:pPr algn="just"/>
            <a:r>
              <a:rPr lang="es-MX" sz="1600" dirty="0"/>
              <a:t>Operada por </a:t>
            </a:r>
            <a:r>
              <a:rPr lang="es-MX" sz="1600" dirty="0" err="1"/>
              <a:t>Uniandinos</a:t>
            </a:r>
            <a:r>
              <a:rPr lang="es-MX" sz="1600" dirty="0"/>
              <a:t> y </a:t>
            </a:r>
            <a:r>
              <a:rPr lang="es-MX" sz="1600" dirty="0" err="1"/>
              <a:t>Uniandes</a:t>
            </a:r>
            <a:endParaRPr lang="es-MX" sz="1600" dirty="0"/>
          </a:p>
          <a:p>
            <a:pPr algn="just"/>
            <a:r>
              <a:rPr lang="es-MX" sz="1600" dirty="0"/>
              <a:t>Finalizaron 30 parejas</a:t>
            </a:r>
          </a:p>
        </p:txBody>
      </p:sp>
      <p:pic>
        <p:nvPicPr>
          <p:cNvPr id="32" name="Google Shape;97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579" y="2834680"/>
            <a:ext cx="4182218" cy="259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978;p47" descr="Imagen que contiene señal, alimentos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297" y="2002013"/>
            <a:ext cx="2243489" cy="140228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riángulo isósceles 39"/>
          <p:cNvSpPr/>
          <p:nvPr/>
        </p:nvSpPr>
        <p:spPr>
          <a:xfrm rot="5400000">
            <a:off x="6282360" y="2578521"/>
            <a:ext cx="402745" cy="34719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5301791" y="2469451"/>
            <a:ext cx="11427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riángulo isósceles 40"/>
          <p:cNvSpPr/>
          <p:nvPr/>
        </p:nvSpPr>
        <p:spPr>
          <a:xfrm rot="5400000">
            <a:off x="6306776" y="3737855"/>
            <a:ext cx="402745" cy="34719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5326207" y="3628785"/>
            <a:ext cx="11427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002012" y="2309695"/>
            <a:ext cx="3299650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 smtClean="0"/>
              <a:t>Primera </a:t>
            </a:r>
            <a:r>
              <a:rPr lang="es-MX" sz="2000" b="1" dirty="0"/>
              <a:t>cohorte</a:t>
            </a:r>
          </a:p>
          <a:p>
            <a:pPr algn="just"/>
            <a:r>
              <a:rPr lang="es-MX" sz="1600" dirty="0"/>
              <a:t>Operada por </a:t>
            </a:r>
            <a:r>
              <a:rPr lang="es-MX" sz="1600" dirty="0" smtClean="0"/>
              <a:t>Mentors4U</a:t>
            </a:r>
            <a:endParaRPr lang="es-MX" sz="1600" dirty="0"/>
          </a:p>
          <a:p>
            <a:pPr algn="just"/>
            <a:r>
              <a:rPr lang="es-MX" sz="1600" dirty="0"/>
              <a:t>Finalizaron </a:t>
            </a:r>
            <a:r>
              <a:rPr lang="es-MX" sz="1600" dirty="0" smtClean="0"/>
              <a:t>72 </a:t>
            </a:r>
            <a:r>
              <a:rPr lang="es-MX" sz="1600" dirty="0"/>
              <a:t>parejas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6985387" y="4549712"/>
            <a:ext cx="3299650" cy="1138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Tercera cohorte</a:t>
            </a:r>
          </a:p>
          <a:p>
            <a:r>
              <a:rPr lang="es-MX" sz="1600" dirty="0"/>
              <a:t>Operada por </a:t>
            </a:r>
            <a:r>
              <a:rPr lang="es-MX" sz="1600" dirty="0" err="1"/>
              <a:t>Uniandinos</a:t>
            </a:r>
            <a:r>
              <a:rPr lang="es-MX" sz="1600" dirty="0"/>
              <a:t> y </a:t>
            </a:r>
            <a:r>
              <a:rPr lang="es-MX" sz="1600" dirty="0" err="1"/>
              <a:t>Uniandes</a:t>
            </a:r>
            <a:endParaRPr lang="es-MX" sz="1600" dirty="0"/>
          </a:p>
          <a:p>
            <a:r>
              <a:rPr lang="es-MX" sz="1600" dirty="0"/>
              <a:t>Más de 500 mentores y 400 estudiantes se inscribieron</a:t>
            </a:r>
          </a:p>
        </p:txBody>
      </p:sp>
      <p:sp>
        <p:nvSpPr>
          <p:cNvPr id="46" name="Triángulo isósceles 45"/>
          <p:cNvSpPr/>
          <p:nvPr/>
        </p:nvSpPr>
        <p:spPr>
          <a:xfrm rot="5400000">
            <a:off x="6361095" y="4897189"/>
            <a:ext cx="402745" cy="34719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5380526" y="4788119"/>
            <a:ext cx="11427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34" name="Grupo 3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7" name="Flecha derecha 36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8" name="Elipse 37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0" name="Rectángulo 49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1" name="Grupo 50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2" name="Grupo 51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6" name="Conector recto 55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ángulo 56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Rectángulo 57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9" name="Rectángulo 58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0" name="Rectángulo 59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4005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8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3" name="Rectángulo 52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Rectángulo 53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ectángulo 54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62" name="Imagen 6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63" name="Rectángulo 62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4" name="Rectángulo 63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Rectángulo 64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Rectángulo 65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Rectángulo 66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8" name="CuadroTexto 6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45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riángulo isósceles 39"/>
          <p:cNvSpPr/>
          <p:nvPr/>
        </p:nvSpPr>
        <p:spPr>
          <a:xfrm rot="5400000">
            <a:off x="4148142" y="3862579"/>
            <a:ext cx="402745" cy="34719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3246632" y="3753509"/>
            <a:ext cx="1063694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251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3246632" y="3368062"/>
            <a:ext cx="293116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Del 22 de abril al 20 de </a:t>
            </a:r>
            <a:r>
              <a:rPr lang="es-MX" sz="1600" b="1" dirty="0" smtClean="0"/>
              <a:t>junio</a:t>
            </a:r>
            <a:endParaRPr lang="es-MX" sz="1600" b="1" dirty="0"/>
          </a:p>
        </p:txBody>
      </p:sp>
      <p:pic>
        <p:nvPicPr>
          <p:cNvPr id="31" name="Google Shape;1000;p48" descr="Imagen que contiene mujer, naranja, parado, hombre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121" y="2762463"/>
            <a:ext cx="2838964" cy="28378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Google Shape;100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3664" y="2366662"/>
            <a:ext cx="2622362" cy="3629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568566" y="1236703"/>
            <a:ext cx="905896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00" b="1" dirty="0" err="1"/>
              <a:t>Uniandinos</a:t>
            </a:r>
            <a:r>
              <a:rPr lang="es-MX" sz="1400" b="1" dirty="0"/>
              <a:t> donó 1.500 millones de pesos para la investigación de la Universidad de los Andes de la prueba diagnóstica del COVID-19, proyecto denominado #</a:t>
            </a:r>
            <a:r>
              <a:rPr lang="es-MX" sz="1400" b="1" dirty="0" err="1"/>
              <a:t>LaPuebaEsDeTodos</a:t>
            </a:r>
            <a:r>
              <a:rPr lang="es-MX" sz="1400" b="1" dirty="0"/>
              <a:t>. Del Fondo Dédalo se giran 1.000 millones de pesos así: 600 millones en abril y 400 millones en el mes de junio. </a:t>
            </a:r>
          </a:p>
          <a:p>
            <a:r>
              <a:rPr lang="es-MX" sz="1400" dirty="0"/>
              <a:t>Acta 1366, 16 de abril de 2020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4559420" y="3747263"/>
            <a:ext cx="161837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personas participaron</a:t>
            </a:r>
          </a:p>
        </p:txBody>
      </p:sp>
      <p:sp>
        <p:nvSpPr>
          <p:cNvPr id="38" name="Triángulo isósceles 37"/>
          <p:cNvSpPr/>
          <p:nvPr/>
        </p:nvSpPr>
        <p:spPr>
          <a:xfrm rot="5400000">
            <a:off x="4131516" y="4461095"/>
            <a:ext cx="402745" cy="34719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3246632" y="4352025"/>
            <a:ext cx="104706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14,5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4559420" y="4290470"/>
            <a:ext cx="160773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millones de pesos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9080727" y="3005124"/>
            <a:ext cx="2473963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FF5050"/>
                </a:solidFill>
              </a:rPr>
              <a:t>Plataforma de Servicios Integrados de TELESALUD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Comunicación de los servicios a toda la base de Café Séneca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Inscripción de psicólogas voluntarias para remisión de casos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32" name="Grupo 3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2" name="Flecha derecha 41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Elipse 42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5" name="Flecha derecha 3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1" name="Elipse 40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5" name="Rectángulo 4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6" name="Grupo 45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7" name="Grupo 46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4" name="Conector recto 53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ángulo 54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Rectángulo 55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Rectángulo 56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Rectángulo 57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783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1" name="Rectángulo 50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Rectángulo 51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Rectángulo 52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60" name="Imagen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61" name="Rectángulo 60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Rectángulo 61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3" name="Rectángulo 62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4" name="Rectángulo 63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Rectángulo 64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6" name="CuadroTexto 65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78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E37379AC-929E-2349-B20F-89267FAB154D}"/>
              </a:ext>
            </a:extLst>
          </p:cNvPr>
          <p:cNvSpPr txBox="1"/>
          <p:nvPr/>
        </p:nvSpPr>
        <p:spPr>
          <a:xfrm>
            <a:off x="424974" y="1400619"/>
            <a:ext cx="660581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INICIATIVAS DE</a:t>
            </a:r>
            <a:r>
              <a:rPr lang="es-ES" sz="3200" spc="3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spc="300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CAPÍTULOS</a:t>
            </a:r>
            <a:endParaRPr lang="es-ES" sz="3200" b="1" spc="300" dirty="0">
              <a:solidFill>
                <a:srgbClr val="FF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1" name="Grupo 20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6" name="Flecha derecha 3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4" name="Flecha derecha 3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5" name="Elipse 3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8" name="Rectángulo 3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9" name="Google Shape;1020;g9ff61e1165_0_21">
            <a:extLst>
              <a:ext uri="{FF2B5EF4-FFF2-40B4-BE49-F238E27FC236}">
                <a16:creationId xmlns:a16="http://schemas.microsoft.com/office/drawing/2014/main" id="{C4F8B07A-A743-014D-9704-56764FEAC6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0787" y="1368481"/>
            <a:ext cx="3917001" cy="2221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1024;g9ff61e1165_0_21">
            <a:extLst>
              <a:ext uri="{FF2B5EF4-FFF2-40B4-BE49-F238E27FC236}">
                <a16:creationId xmlns:a16="http://schemas.microsoft.com/office/drawing/2014/main" id="{991A2D44-A73B-F04A-A83B-78EEBAC4AE74}"/>
              </a:ext>
            </a:extLst>
          </p:cNvPr>
          <p:cNvGrpSpPr/>
          <p:nvPr/>
        </p:nvGrpSpPr>
        <p:grpSpPr>
          <a:xfrm>
            <a:off x="632836" y="3069614"/>
            <a:ext cx="4650364" cy="1299235"/>
            <a:chOff x="1236617" y="2651336"/>
            <a:chExt cx="5110967" cy="1732313"/>
          </a:xfrm>
        </p:grpSpPr>
        <p:sp>
          <p:nvSpPr>
            <p:cNvPr id="42" name="Google Shape;1025;g9ff61e1165_0_21">
              <a:extLst>
                <a:ext uri="{FF2B5EF4-FFF2-40B4-BE49-F238E27FC236}">
                  <a16:creationId xmlns:a16="http://schemas.microsoft.com/office/drawing/2014/main" id="{FC6021F5-18A2-1F41-A017-752FD2E5208E}"/>
                </a:ext>
              </a:extLst>
            </p:cNvPr>
            <p:cNvSpPr txBox="1"/>
            <p:nvPr/>
          </p:nvSpPr>
          <p:spPr>
            <a:xfrm>
              <a:off x="4128000" y="2881530"/>
              <a:ext cx="15354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45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97</a:t>
              </a:r>
              <a:endParaRPr sz="1100" dirty="0"/>
            </a:p>
          </p:txBody>
        </p:sp>
        <p:sp>
          <p:nvSpPr>
            <p:cNvPr id="43" name="Google Shape;1026;g9ff61e1165_0_21">
              <a:extLst>
                <a:ext uri="{FF2B5EF4-FFF2-40B4-BE49-F238E27FC236}">
                  <a16:creationId xmlns:a16="http://schemas.microsoft.com/office/drawing/2014/main" id="{F3505961-F1A4-7C4A-8825-B26463BC2799}"/>
                </a:ext>
              </a:extLst>
            </p:cNvPr>
            <p:cNvSpPr/>
            <p:nvPr/>
          </p:nvSpPr>
          <p:spPr>
            <a:xfrm>
              <a:off x="4756402" y="2875359"/>
              <a:ext cx="1430100" cy="12432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027;g9ff61e1165_0_21">
              <a:extLst>
                <a:ext uri="{FF2B5EF4-FFF2-40B4-BE49-F238E27FC236}">
                  <a16:creationId xmlns:a16="http://schemas.microsoft.com/office/drawing/2014/main" id="{61805470-1BE1-D847-B9C6-0DD57DDD7B16}"/>
                </a:ext>
              </a:extLst>
            </p:cNvPr>
            <p:cNvSpPr/>
            <p:nvPr/>
          </p:nvSpPr>
          <p:spPr>
            <a:xfrm>
              <a:off x="2767170" y="2875359"/>
              <a:ext cx="1849200" cy="12555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028;g9ff61e1165_0_21">
              <a:extLst>
                <a:ext uri="{FF2B5EF4-FFF2-40B4-BE49-F238E27FC236}">
                  <a16:creationId xmlns:a16="http://schemas.microsoft.com/office/drawing/2014/main" id="{36E00136-1539-6246-AB38-501BCA7FF17E}"/>
                </a:ext>
              </a:extLst>
            </p:cNvPr>
            <p:cNvSpPr txBox="1"/>
            <p:nvPr/>
          </p:nvSpPr>
          <p:spPr>
            <a:xfrm>
              <a:off x="1406919" y="2960156"/>
              <a:ext cx="1188923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300" b="1" i="0" u="none" strike="noStrike" cap="none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13</a:t>
              </a:r>
              <a:endParaRPr sz="9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EVENTOS</a:t>
              </a:r>
              <a:endParaRPr dirty="0"/>
            </a:p>
          </p:txBody>
        </p:sp>
        <p:sp>
          <p:nvSpPr>
            <p:cNvPr id="46" name="Google Shape;1029;g9ff61e1165_0_21">
              <a:extLst>
                <a:ext uri="{FF2B5EF4-FFF2-40B4-BE49-F238E27FC236}">
                  <a16:creationId xmlns:a16="http://schemas.microsoft.com/office/drawing/2014/main" id="{16A4D526-8D5E-0844-92C0-328821A866CA}"/>
                </a:ext>
              </a:extLst>
            </p:cNvPr>
            <p:cNvSpPr/>
            <p:nvPr/>
          </p:nvSpPr>
          <p:spPr>
            <a:xfrm>
              <a:off x="1419201" y="2850729"/>
              <a:ext cx="1247700" cy="13698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30;g9ff61e1165_0_21">
              <a:extLst>
                <a:ext uri="{FF2B5EF4-FFF2-40B4-BE49-F238E27FC236}">
                  <a16:creationId xmlns:a16="http://schemas.microsoft.com/office/drawing/2014/main" id="{D84823C9-E59C-C14D-95E8-68F8CDA2A86B}"/>
                </a:ext>
              </a:extLst>
            </p:cNvPr>
            <p:cNvSpPr txBox="1"/>
            <p:nvPr/>
          </p:nvSpPr>
          <p:spPr>
            <a:xfrm>
              <a:off x="2815187" y="2992147"/>
              <a:ext cx="1742700" cy="11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300" b="1" i="0" u="none" strike="noStrike" cap="none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1033</a:t>
              </a:r>
              <a:endParaRPr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ASISTENTES</a:t>
              </a:r>
              <a:endParaRPr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31;g9ff61e1165_0_21">
              <a:extLst>
                <a:ext uri="{FF2B5EF4-FFF2-40B4-BE49-F238E27FC236}">
                  <a16:creationId xmlns:a16="http://schemas.microsoft.com/office/drawing/2014/main" id="{80940F88-2CB1-8844-B27C-2CE0C59C8761}"/>
                </a:ext>
              </a:extLst>
            </p:cNvPr>
            <p:cNvSpPr txBox="1"/>
            <p:nvPr/>
          </p:nvSpPr>
          <p:spPr>
            <a:xfrm>
              <a:off x="4804516" y="3044952"/>
              <a:ext cx="1381984" cy="9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300" b="1" i="0" u="none" strike="noStrike" cap="none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83</a:t>
              </a:r>
              <a:endParaRPr sz="9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NPS</a:t>
              </a:r>
              <a:endParaRPr dirty="0"/>
            </a:p>
          </p:txBody>
        </p:sp>
        <p:sp>
          <p:nvSpPr>
            <p:cNvPr id="49" name="Google Shape;1032;g9ff61e1165_0_21">
              <a:extLst>
                <a:ext uri="{FF2B5EF4-FFF2-40B4-BE49-F238E27FC236}">
                  <a16:creationId xmlns:a16="http://schemas.microsoft.com/office/drawing/2014/main" id="{FABE8DF2-87BF-6D44-8B4F-D56624A73279}"/>
                </a:ext>
              </a:extLst>
            </p:cNvPr>
            <p:cNvSpPr/>
            <p:nvPr/>
          </p:nvSpPr>
          <p:spPr>
            <a:xfrm>
              <a:off x="1236617" y="2651336"/>
              <a:ext cx="5110967" cy="173231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1033;g9ff61e1165_0_21">
            <a:extLst>
              <a:ext uri="{FF2B5EF4-FFF2-40B4-BE49-F238E27FC236}">
                <a16:creationId xmlns:a16="http://schemas.microsoft.com/office/drawing/2014/main" id="{AEB782F8-3EBA-7C4C-832D-891D98BA6922}"/>
              </a:ext>
            </a:extLst>
          </p:cNvPr>
          <p:cNvGrpSpPr/>
          <p:nvPr/>
        </p:nvGrpSpPr>
        <p:grpSpPr>
          <a:xfrm>
            <a:off x="683586" y="4619343"/>
            <a:ext cx="4650363" cy="1308759"/>
            <a:chOff x="2985030" y="4937761"/>
            <a:chExt cx="3361500" cy="1745012"/>
          </a:xfrm>
        </p:grpSpPr>
        <p:sp>
          <p:nvSpPr>
            <p:cNvPr id="51" name="Google Shape;1034;g9ff61e1165_0_21">
              <a:extLst>
                <a:ext uri="{FF2B5EF4-FFF2-40B4-BE49-F238E27FC236}">
                  <a16:creationId xmlns:a16="http://schemas.microsoft.com/office/drawing/2014/main" id="{1BF321D2-8C6F-3F42-B6A4-64CA03B90C26}"/>
                </a:ext>
              </a:extLst>
            </p:cNvPr>
            <p:cNvSpPr/>
            <p:nvPr/>
          </p:nvSpPr>
          <p:spPr>
            <a:xfrm>
              <a:off x="2985030" y="4937761"/>
              <a:ext cx="3361500" cy="17450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35;g9ff61e1165_0_21">
              <a:extLst>
                <a:ext uri="{FF2B5EF4-FFF2-40B4-BE49-F238E27FC236}">
                  <a16:creationId xmlns:a16="http://schemas.microsoft.com/office/drawing/2014/main" id="{CE8EE97E-1453-AA46-9CFD-EF68D5D1A3C3}"/>
                </a:ext>
              </a:extLst>
            </p:cNvPr>
            <p:cNvSpPr txBox="1"/>
            <p:nvPr/>
          </p:nvSpPr>
          <p:spPr>
            <a:xfrm>
              <a:off x="3047347" y="5051124"/>
              <a:ext cx="3155703" cy="1631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34925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+mj-lt"/>
                <a:buAutoNum type="arabicPeriod"/>
              </a:pPr>
              <a:r>
                <a:rPr lang="es-CO" sz="1400" b="0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Integración de Agenda</a:t>
              </a:r>
              <a:endParaRPr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925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+mj-lt"/>
                <a:buAutoNum type="arabicPeriod"/>
              </a:pPr>
              <a:r>
                <a:rPr lang="es-CO" sz="1400" b="0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Apoyo en difusión y aumento de  visibilidad de los eventos</a:t>
              </a:r>
              <a:endParaRPr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925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+mj-lt"/>
                <a:buAutoNum type="arabicPeriod"/>
              </a:pPr>
              <a:r>
                <a:rPr lang="es-CO" sz="1400" b="0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Aumento de impacto y complementariedad </a:t>
              </a:r>
              <a:endParaRPr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925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+mj-lt"/>
                <a:buAutoNum type="arabicPeriod"/>
              </a:pPr>
              <a:r>
                <a:rPr lang="es-CO" sz="1400" b="0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Apoyo logístico y aprendizaje de procesos </a:t>
              </a:r>
              <a:endParaRPr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3" name="Gráfico 52">
            <a:extLst>
              <a:ext uri="{FF2B5EF4-FFF2-40B4-BE49-F238E27FC236}">
                <a16:creationId xmlns:a16="http://schemas.microsoft.com/office/drawing/2014/main" id="{59241571-9AFD-9E41-9E64-ED20A3D043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016934"/>
              </p:ext>
            </p:extLst>
          </p:nvPr>
        </p:nvGraphicFramePr>
        <p:xfrm>
          <a:off x="7283003" y="3736172"/>
          <a:ext cx="3531805" cy="2088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4" name="Grupo 53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5" name="Grupo 54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9" name="Conector recto 58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ángulo 59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1" name="Rectángulo 60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Rectángulo 61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3" name="Rectángulo 62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3783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6" name="Rectángulo 55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ectángulo 56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Rectángulo 57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66" name="Rectángulo 65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Rectángulo 66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8" name="Rectángulo 67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Rectángulo 68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Rectángulo 69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37379AC-929E-2349-B20F-89267FAB154D}"/>
              </a:ext>
            </a:extLst>
          </p:cNvPr>
          <p:cNvSpPr txBox="1"/>
          <p:nvPr/>
        </p:nvSpPr>
        <p:spPr>
          <a:xfrm>
            <a:off x="424974" y="1985394"/>
            <a:ext cx="623942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UNIANDES</a:t>
            </a:r>
            <a:endParaRPr lang="es-ES" sz="3200" b="1" spc="300" dirty="0">
              <a:solidFill>
                <a:srgbClr val="FF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3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18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F07F15DB-3C83-3046-8160-92E9B53A70C5}"/>
              </a:ext>
            </a:extLst>
          </p:cNvPr>
          <p:cNvSpPr txBox="1"/>
          <p:nvPr/>
        </p:nvSpPr>
        <p:spPr>
          <a:xfrm>
            <a:off x="424974" y="1400619"/>
            <a:ext cx="112551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INICIATIVAS</a:t>
            </a:r>
            <a:r>
              <a:rPr lang="es-ES" sz="3200" b="1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s-ES" sz="3200" b="1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spc="300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CULTURA </a:t>
            </a:r>
            <a:r>
              <a:rPr lang="es-ES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UNIANDES</a:t>
            </a:r>
            <a:endParaRPr lang="es-ES" sz="3200" spc="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1" name="Grupo 20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6" name="Flecha derecha 3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4" name="Flecha derecha 3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5" name="Elipse 3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8" name="Rectángulo 3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0" name="Google Shape;1052;g9ff61e1165_0_133">
            <a:extLst>
              <a:ext uri="{FF2B5EF4-FFF2-40B4-BE49-F238E27FC236}">
                <a16:creationId xmlns:a16="http://schemas.microsoft.com/office/drawing/2014/main" id="{59E37E39-181B-6944-A931-6CCE4675BD09}"/>
              </a:ext>
            </a:extLst>
          </p:cNvPr>
          <p:cNvGrpSpPr/>
          <p:nvPr/>
        </p:nvGrpSpPr>
        <p:grpSpPr>
          <a:xfrm>
            <a:off x="1010102" y="2179807"/>
            <a:ext cx="4396083" cy="4027668"/>
            <a:chOff x="1285" y="-64640"/>
            <a:chExt cx="3736654" cy="3423503"/>
          </a:xfrm>
        </p:grpSpPr>
        <p:sp>
          <p:nvSpPr>
            <p:cNvPr id="41" name="Google Shape;1053;g9ff61e1165_0_133">
              <a:extLst>
                <a:ext uri="{FF2B5EF4-FFF2-40B4-BE49-F238E27FC236}">
                  <a16:creationId xmlns:a16="http://schemas.microsoft.com/office/drawing/2014/main" id="{BAEA3496-481F-914C-A128-06CF06064C10}"/>
                </a:ext>
              </a:extLst>
            </p:cNvPr>
            <p:cNvSpPr/>
            <p:nvPr/>
          </p:nvSpPr>
          <p:spPr>
            <a:xfrm>
              <a:off x="1285" y="63"/>
              <a:ext cx="1723500" cy="3358800"/>
            </a:xfrm>
            <a:prstGeom prst="roundRect">
              <a:avLst>
                <a:gd name="adj" fmla="val 10000"/>
              </a:avLst>
            </a:prstGeom>
            <a:noFill/>
            <a:ln w="508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54;g9ff61e1165_0_133">
              <a:extLst>
                <a:ext uri="{FF2B5EF4-FFF2-40B4-BE49-F238E27FC236}">
                  <a16:creationId xmlns:a16="http://schemas.microsoft.com/office/drawing/2014/main" id="{CC026325-F1E4-B845-A0ED-436A48B5EAB7}"/>
                </a:ext>
              </a:extLst>
            </p:cNvPr>
            <p:cNvSpPr txBox="1"/>
            <p:nvPr/>
          </p:nvSpPr>
          <p:spPr>
            <a:xfrm>
              <a:off x="118408" y="-64640"/>
              <a:ext cx="1622700" cy="32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4300" tIns="154300" rIns="154300" bIns="15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100"/>
                <a:buFont typeface="Calibri"/>
                <a:buNone/>
              </a:pPr>
              <a:r>
                <a:rPr lang="es-CO" sz="41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36</a:t>
              </a:r>
              <a:r>
                <a:rPr lang="es-CO" sz="1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Contenidos Culturales realizados con la Comunidad Uniandes</a:t>
              </a:r>
              <a:endParaRPr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055;g9ff61e1165_0_133">
              <a:extLst>
                <a:ext uri="{FF2B5EF4-FFF2-40B4-BE49-F238E27FC236}">
                  <a16:creationId xmlns:a16="http://schemas.microsoft.com/office/drawing/2014/main" id="{BE1FFA75-BDEB-E847-A125-052CE41C3FCA}"/>
                </a:ext>
              </a:extLst>
            </p:cNvPr>
            <p:cNvSpPr/>
            <p:nvPr/>
          </p:nvSpPr>
          <p:spPr>
            <a:xfrm>
              <a:off x="2014439" y="63"/>
              <a:ext cx="1723500" cy="677400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56;g9ff61e1165_0_133">
              <a:extLst>
                <a:ext uri="{FF2B5EF4-FFF2-40B4-BE49-F238E27FC236}">
                  <a16:creationId xmlns:a16="http://schemas.microsoft.com/office/drawing/2014/main" id="{017C2427-7447-B040-8739-81E77A7613A0}"/>
                </a:ext>
              </a:extLst>
            </p:cNvPr>
            <p:cNvSpPr txBox="1"/>
            <p:nvPr/>
          </p:nvSpPr>
          <p:spPr>
            <a:xfrm>
              <a:off x="2047608" y="28875"/>
              <a:ext cx="16839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s-CO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 con Departamentos</a:t>
              </a:r>
              <a:endParaRPr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057;g9ff61e1165_0_133">
              <a:extLst>
                <a:ext uri="{FF2B5EF4-FFF2-40B4-BE49-F238E27FC236}">
                  <a16:creationId xmlns:a16="http://schemas.microsoft.com/office/drawing/2014/main" id="{4946EAF4-A4A7-614B-9F9F-D4D27C911B6D}"/>
                </a:ext>
              </a:extLst>
            </p:cNvPr>
            <p:cNvSpPr/>
            <p:nvPr/>
          </p:nvSpPr>
          <p:spPr>
            <a:xfrm>
              <a:off x="2014439" y="886810"/>
              <a:ext cx="1723500" cy="677400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58;g9ff61e1165_0_133">
              <a:extLst>
                <a:ext uri="{FF2B5EF4-FFF2-40B4-BE49-F238E27FC236}">
                  <a16:creationId xmlns:a16="http://schemas.microsoft.com/office/drawing/2014/main" id="{79E1964B-BB45-4243-8E03-39B5F41C709A}"/>
                </a:ext>
              </a:extLst>
            </p:cNvPr>
            <p:cNvSpPr txBox="1"/>
            <p:nvPr/>
          </p:nvSpPr>
          <p:spPr>
            <a:xfrm>
              <a:off x="2014439" y="946250"/>
              <a:ext cx="16839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s-CO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6 con Profesores</a:t>
              </a:r>
              <a:endParaRPr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59;g9ff61e1165_0_133">
              <a:extLst>
                <a:ext uri="{FF2B5EF4-FFF2-40B4-BE49-F238E27FC236}">
                  <a16:creationId xmlns:a16="http://schemas.microsoft.com/office/drawing/2014/main" id="{6DB6991F-C70E-2A4C-845F-9E5F29FC56AE}"/>
                </a:ext>
              </a:extLst>
            </p:cNvPr>
            <p:cNvSpPr/>
            <p:nvPr/>
          </p:nvSpPr>
          <p:spPr>
            <a:xfrm>
              <a:off x="2014439" y="1773557"/>
              <a:ext cx="1723500" cy="677400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60;g9ff61e1165_0_133">
              <a:extLst>
                <a:ext uri="{FF2B5EF4-FFF2-40B4-BE49-F238E27FC236}">
                  <a16:creationId xmlns:a16="http://schemas.microsoft.com/office/drawing/2014/main" id="{19CBC5C7-7E2B-9B4E-8CC8-68A9746B7C33}"/>
                </a:ext>
              </a:extLst>
            </p:cNvPr>
            <p:cNvSpPr txBox="1"/>
            <p:nvPr/>
          </p:nvSpPr>
          <p:spPr>
            <a:xfrm>
              <a:off x="2034278" y="1832996"/>
              <a:ext cx="16839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s-CO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 con Egresados</a:t>
              </a:r>
              <a:endParaRPr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61;g9ff61e1165_0_133">
              <a:extLst>
                <a:ext uri="{FF2B5EF4-FFF2-40B4-BE49-F238E27FC236}">
                  <a16:creationId xmlns:a16="http://schemas.microsoft.com/office/drawing/2014/main" id="{3E817742-2E12-854E-AFE5-17BA09672194}"/>
                </a:ext>
              </a:extLst>
            </p:cNvPr>
            <p:cNvSpPr/>
            <p:nvPr/>
          </p:nvSpPr>
          <p:spPr>
            <a:xfrm>
              <a:off x="2014439" y="2660304"/>
              <a:ext cx="1723500" cy="677400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62;g9ff61e1165_0_133">
              <a:extLst>
                <a:ext uri="{FF2B5EF4-FFF2-40B4-BE49-F238E27FC236}">
                  <a16:creationId xmlns:a16="http://schemas.microsoft.com/office/drawing/2014/main" id="{4535F3B3-592A-5946-A4D3-CD907FDE19E3}"/>
                </a:ext>
              </a:extLst>
            </p:cNvPr>
            <p:cNvSpPr txBox="1"/>
            <p:nvPr/>
          </p:nvSpPr>
          <p:spPr>
            <a:xfrm>
              <a:off x="2047608" y="2680143"/>
              <a:ext cx="16839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s-CO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7 con la Comunidad</a:t>
              </a:r>
              <a:endParaRPr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096000" y="2215597"/>
            <a:ext cx="5584076" cy="3796815"/>
            <a:chOff x="6096000" y="2215597"/>
            <a:chExt cx="5584076" cy="3796815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98059113-4D2A-F844-AC77-4D42DBC5D036}"/>
                </a:ext>
              </a:extLst>
            </p:cNvPr>
            <p:cNvSpPr/>
            <p:nvPr/>
          </p:nvSpPr>
          <p:spPr>
            <a:xfrm>
              <a:off x="6096000" y="2215597"/>
              <a:ext cx="5584076" cy="37968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highlight>
                  <a:srgbClr val="C0C0C0"/>
                </a:highlight>
              </a:endParaRP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971599CE-313E-3F48-9319-26CFD2E918C2}"/>
                </a:ext>
              </a:extLst>
            </p:cNvPr>
            <p:cNvSpPr txBox="1"/>
            <p:nvPr/>
          </p:nvSpPr>
          <p:spPr>
            <a:xfrm>
              <a:off x="6243636" y="2562963"/>
              <a:ext cx="5381575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Se realizaron la ilustraciones para el libro del XXV Concurso de cuento Ramón de Zubiría con el Departamento de Diseño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MX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Participación del Departamento de Arte para el X PUA  y cronograma de exposiciones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MX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Mayor visibilidad en nuestras redes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MX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Minimizamos los costos al sumar esfuerzos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/>
                <a:t>Gestión de contenidos de alta calidad para nuestra comunidad</a:t>
              </a:r>
              <a:endParaRPr lang="es-419" sz="1600" dirty="0"/>
            </a:p>
            <a:p>
              <a:endParaRPr lang="es-CO" dirty="0"/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3" name="Grupo 52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7" name="Conector recto 56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ángulo 57">
                <a:hlinkClick r:id="rId3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9" name="Rectángulo 58">
                <a:hlinkClick r:id="rId4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0" name="Rectángulo 59">
                <a:hlinkClick r:id="rId5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1" name="Rectángulo 60">
                <a:hlinkClick r:id="rId6" action="ppaction://hlinksldjump"/>
              </p:cNvPr>
              <p:cNvSpPr/>
              <p:nvPr/>
            </p:nvSpPr>
            <p:spPr>
              <a:xfrm>
                <a:off x="3731457" y="216583"/>
                <a:ext cx="13783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4" name="Rectángulo 53">
              <a:hlinkClick r:id="rId7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ectángulo 54">
              <a:hlinkClick r:id="rId8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Rectángulo 55">
              <a:hlinkClick r:id="rId9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63" name="Imagen 6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64" name="Rectángulo 63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Rectángulo 64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Rectángulo 65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Rectángulo 66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8" name="Rectángulo 67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9" name="CuadroTexto 6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4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163B3525-FC91-7C4E-904A-D863FC344324}"/>
              </a:ext>
            </a:extLst>
          </p:cNvPr>
          <p:cNvSpPr txBox="1"/>
          <p:nvPr/>
        </p:nvSpPr>
        <p:spPr>
          <a:xfrm>
            <a:off x="424974" y="1298906"/>
            <a:ext cx="1098008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buClr>
                <a:srgbClr val="366092"/>
              </a:buClr>
              <a:buSzPts val="1800"/>
            </a:pP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INICIATIVAS CONJUNTAS DE </a:t>
            </a:r>
            <a:r>
              <a:rPr lang="es-CO" sz="3200" b="1" dirty="0">
                <a:solidFill>
                  <a:srgbClr val="FF5050"/>
                </a:solidFill>
                <a:latin typeface="Tahoma"/>
                <a:ea typeface="Tahoma"/>
                <a:cs typeface="Tahoma"/>
                <a:sym typeface="Tahoma"/>
              </a:rPr>
              <a:t>MERCADEO Y COMERCIAL</a:t>
            </a:r>
          </a:p>
        </p:txBody>
      </p:sp>
      <p:graphicFrame>
        <p:nvGraphicFramePr>
          <p:cNvPr id="23" name="Google Shape;1181;p51">
            <a:extLst>
              <a:ext uri="{FF2B5EF4-FFF2-40B4-BE49-F238E27FC236}">
                <a16:creationId xmlns:a16="http://schemas.microsoft.com/office/drawing/2014/main" id="{AB02EC1F-BB36-884B-AE8A-A8F4FE25C3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825566"/>
              </p:ext>
            </p:extLst>
          </p:nvPr>
        </p:nvGraphicFramePr>
        <p:xfrm>
          <a:off x="787047" y="2407640"/>
          <a:ext cx="5308953" cy="37948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7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1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9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IMPACTO </a:t>
                      </a:r>
                      <a:endParaRPr sz="2300" dirty="0"/>
                    </a:p>
                  </a:txBody>
                  <a:tcPr marL="12650" marR="12650" marT="126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9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EVENTO</a:t>
                      </a:r>
                      <a:endParaRPr sz="2300" dirty="0"/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215">
                <a:tc rowSpan="7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EVENTOS </a:t>
                      </a:r>
                      <a:b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Generaron 909 contactos</a:t>
                      </a:r>
                      <a:b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527 click a mensajes enviados</a:t>
                      </a:r>
                      <a:b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4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 afiliaciones</a:t>
                      </a:r>
                      <a:endParaRPr sz="1400" dirty="0"/>
                    </a:p>
                  </a:txBody>
                  <a:tcPr marL="102103" marR="102103" marT="51051" marB="51051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GRADOS  - Tarjeta de Felicitación - Participamos en el saludo a los graduandos enviando una tarjeta personalizada.</a:t>
                      </a:r>
                      <a:endParaRPr sz="2300" dirty="0"/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2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¡CONTACTO SÍ! Para generar ideas</a:t>
                      </a:r>
                      <a:b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2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OPTIMICE SUS FINANZAS PERSONALES PARA EL 2020</a:t>
                      </a:r>
                      <a:b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2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INGENIERIA  CON  CONCIENCIA SOCIAL, Para el desarrollo sostenible</a:t>
                      </a:r>
                      <a:b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45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INFRAESTRUCTURA PARA UNA MOVILIDAD SOSTENIBLE EN  BOGOTA</a:t>
                      </a:r>
                      <a:b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2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8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NETWORKING  Experiencias de éxito extraordinarias</a:t>
                      </a:r>
                      <a:endParaRPr sz="2300"/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7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RECUPERACION ECONOMICA</a:t>
                      </a:r>
                      <a:endParaRPr sz="2300" dirty="0"/>
                    </a:p>
                  </a:txBody>
                  <a:tcPr marL="12650" marR="12650" marT="126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F1046929-FC47-1445-BC41-E184F15CCC66}"/>
              </a:ext>
            </a:extLst>
          </p:cNvPr>
          <p:cNvSpPr txBox="1"/>
          <p:nvPr/>
        </p:nvSpPr>
        <p:spPr>
          <a:xfrm>
            <a:off x="6775912" y="2519940"/>
            <a:ext cx="4854633" cy="3570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sz="1400" dirty="0">
                <a:solidFill>
                  <a:schemeClr val="dk1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 desarrolló la estrategia “ El mejor momento para ser  comunidad”  la cual se  implementó  desde el mes  de  mayo. </a:t>
            </a:r>
          </a:p>
          <a:p>
            <a:pPr lvl="0"/>
            <a:endParaRPr lang="es-CO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s-CO" sz="1400" dirty="0">
                <a:solidFill>
                  <a:schemeClr val="dk1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El impacto de ésta co- creación de comunidad, se refleja en dos grandes  aspectos:  </a:t>
            </a:r>
          </a:p>
          <a:p>
            <a:pPr lvl="0"/>
            <a:endParaRPr lang="es-CO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lvl="0" indent="-180975"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s-CO" sz="1400" dirty="0">
                <a:solidFill>
                  <a:schemeClr val="dk1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La  generación de nuevas  bases de datos consensuadas entre la universidad  de los Andes y  Uniandinos. </a:t>
            </a:r>
          </a:p>
          <a:p>
            <a:pPr marL="180975" lvl="0" indent="-180975">
              <a:buClr>
                <a:schemeClr val="dk1"/>
              </a:buClr>
              <a:buSzPts val="1000"/>
              <a:buFont typeface="Calibri"/>
              <a:buAutoNum type="arabicPeriod"/>
            </a:pPr>
            <a:endParaRPr lang="es-CO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lvl="0" indent="-180975"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s-CO" sz="1400" dirty="0">
                <a:solidFill>
                  <a:schemeClr val="dk1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La construcción de una agenda conjunta,  enfocada  en la comunidad de egresados y sus familias,  para  que encuentren una  oferta  completa  de espacios  de participación  desde lo  académico hasta  la actualización  en tendencias y contenidos de  vanguardia,   que  apoyan  a la comunidad en ésta  nueva   realidad.</a:t>
            </a:r>
            <a:endParaRPr lang="es-CO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600" dirty="0"/>
          </a:p>
        </p:txBody>
      </p:sp>
      <p:grpSp>
        <p:nvGrpSpPr>
          <p:cNvPr id="25" name="Grupo 24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26" name="Grupo 2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8" name="Flecha derecha 27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9" name="Elipse 2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2" name="Rectángulo 31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3" name="Grupo 32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34" name="Grupo 33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48" name="Conector recto 47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ángulo 48">
                <a:hlinkClick r:id="rId3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ángulo 49">
                <a:hlinkClick r:id="rId4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Rectángulo 50">
                <a:hlinkClick r:id="rId5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2" name="Rectángulo 51">
                <a:hlinkClick r:id="rId6" action="ppaction://hlinksldjump"/>
              </p:cNvPr>
              <p:cNvSpPr/>
              <p:nvPr/>
            </p:nvSpPr>
            <p:spPr>
              <a:xfrm>
                <a:off x="3731457" y="216583"/>
                <a:ext cx="13783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5" name="Rectángulo 44">
              <a:hlinkClick r:id="rId7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Rectángulo 45">
              <a:hlinkClick r:id="rId8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ángulo 46">
              <a:hlinkClick r:id="rId9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37" name="Rectángulo 36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ángulo 39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Rectángulo 40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63B3525-FC91-7C4E-904A-D863FC344324}"/>
              </a:ext>
            </a:extLst>
          </p:cNvPr>
          <p:cNvSpPr txBox="1"/>
          <p:nvPr/>
        </p:nvSpPr>
        <p:spPr>
          <a:xfrm>
            <a:off x="424974" y="1786744"/>
            <a:ext cx="307346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buClr>
                <a:srgbClr val="366092"/>
              </a:buClr>
              <a:buSzPts val="1800"/>
            </a:pPr>
            <a:r>
              <a:rPr lang="es-CO" sz="3200" dirty="0" smtClean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CON UNIANDES</a:t>
            </a:r>
            <a:endParaRPr lang="es-CO" sz="3200" b="1" dirty="0">
              <a:solidFill>
                <a:srgbClr val="FF505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44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F8C0948-420F-6846-845E-769ABEC4CFBD}"/>
              </a:ext>
            </a:extLst>
          </p:cNvPr>
          <p:cNvSpPr txBox="1"/>
          <p:nvPr/>
        </p:nvSpPr>
        <p:spPr>
          <a:xfrm>
            <a:off x="424974" y="1400619"/>
            <a:ext cx="700452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INTERMEDIACIÓN </a:t>
            </a:r>
            <a:r>
              <a:rPr lang="es-ES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LABORAL</a:t>
            </a:r>
            <a:r>
              <a:rPr lang="es-ES" sz="3200" b="1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9A9B2D6-B969-5448-A7D6-B478EA14A203}"/>
              </a:ext>
            </a:extLst>
          </p:cNvPr>
          <p:cNvSpPr txBox="1"/>
          <p:nvPr/>
        </p:nvSpPr>
        <p:spPr>
          <a:xfrm>
            <a:off x="2049880" y="5549891"/>
            <a:ext cx="2519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PERSONALIZADAS Y RETROALIMENTACIONES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794A3B9-0AC5-CD4A-AC42-F8550F618EB6}"/>
              </a:ext>
            </a:extLst>
          </p:cNvPr>
          <p:cNvSpPr txBox="1"/>
          <p:nvPr/>
        </p:nvSpPr>
        <p:spPr>
          <a:xfrm>
            <a:off x="5695827" y="5716690"/>
            <a:ext cx="154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UBICADOS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59EE9EE-B1C9-D447-9F6F-02BA216F5D0F}"/>
              </a:ext>
            </a:extLst>
          </p:cNvPr>
          <p:cNvSpPr/>
          <p:nvPr/>
        </p:nvSpPr>
        <p:spPr>
          <a:xfrm>
            <a:off x="8712434" y="2342982"/>
            <a:ext cx="3074754" cy="1763973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/>
            <a:r>
              <a:rPr lang="es-CO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Resolución de Aprobación para la renovación  período 2020 – 2022  del Servicio de Gestión y Colocación de Empleo – SPE</a:t>
            </a:r>
          </a:p>
          <a:p>
            <a:pPr algn="ctr"/>
            <a:endParaRPr lang="es-CO" dirty="0"/>
          </a:p>
        </p:txBody>
      </p:sp>
      <p:grpSp>
        <p:nvGrpSpPr>
          <p:cNvPr id="74" name="Google Shape;1198;p52">
            <a:extLst>
              <a:ext uri="{FF2B5EF4-FFF2-40B4-BE49-F238E27FC236}">
                <a16:creationId xmlns:a16="http://schemas.microsoft.com/office/drawing/2014/main" id="{79392B53-FB6C-024C-812E-D4A68FD783CC}"/>
              </a:ext>
            </a:extLst>
          </p:cNvPr>
          <p:cNvGrpSpPr/>
          <p:nvPr/>
        </p:nvGrpSpPr>
        <p:grpSpPr>
          <a:xfrm>
            <a:off x="558857" y="2052885"/>
            <a:ext cx="7306225" cy="2597002"/>
            <a:chOff x="206115" y="-101267"/>
            <a:chExt cx="4996456" cy="1775993"/>
          </a:xfrm>
        </p:grpSpPr>
        <p:sp>
          <p:nvSpPr>
            <p:cNvPr id="75" name="Google Shape;1199;p52">
              <a:extLst>
                <a:ext uri="{FF2B5EF4-FFF2-40B4-BE49-F238E27FC236}">
                  <a16:creationId xmlns:a16="http://schemas.microsoft.com/office/drawing/2014/main" id="{5B2F175B-7E5D-C74A-9E95-D959B8231306}"/>
                </a:ext>
              </a:extLst>
            </p:cNvPr>
            <p:cNvSpPr/>
            <p:nvPr/>
          </p:nvSpPr>
          <p:spPr>
            <a:xfrm>
              <a:off x="206115" y="404186"/>
              <a:ext cx="941659" cy="776672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00;p52">
              <a:extLst>
                <a:ext uri="{FF2B5EF4-FFF2-40B4-BE49-F238E27FC236}">
                  <a16:creationId xmlns:a16="http://schemas.microsoft.com/office/drawing/2014/main" id="{F366A181-FA5B-C145-99B0-A00B1C31BF06}"/>
                </a:ext>
              </a:extLst>
            </p:cNvPr>
            <p:cNvSpPr txBox="1"/>
            <p:nvPr/>
          </p:nvSpPr>
          <p:spPr>
            <a:xfrm>
              <a:off x="223988" y="495579"/>
              <a:ext cx="905913" cy="500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s-CO" sz="1600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Ofertas publicadas Portal </a:t>
              </a:r>
              <a:endParaRPr sz="1600" dirty="0"/>
            </a:p>
          </p:txBody>
        </p:sp>
        <p:sp>
          <p:nvSpPr>
            <p:cNvPr id="77" name="Google Shape;1201;p52">
              <a:extLst>
                <a:ext uri="{FF2B5EF4-FFF2-40B4-BE49-F238E27FC236}">
                  <a16:creationId xmlns:a16="http://schemas.microsoft.com/office/drawing/2014/main" id="{B0497923-5759-A943-946B-3C924D5B95F6}"/>
                </a:ext>
              </a:extLst>
            </p:cNvPr>
            <p:cNvSpPr/>
            <p:nvPr/>
          </p:nvSpPr>
          <p:spPr>
            <a:xfrm>
              <a:off x="715838" y="457179"/>
              <a:ext cx="1217547" cy="12175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44" y="84906"/>
                  </a:moveTo>
                  <a:lnTo>
                    <a:pt x="14563" y="82428"/>
                  </a:lnTo>
                  <a:lnTo>
                    <a:pt x="14563" y="82428"/>
                  </a:lnTo>
                  <a:cubicBezTo>
                    <a:pt x="21904" y="97301"/>
                    <a:pt x="36058" y="107639"/>
                    <a:pt x="52459" y="110107"/>
                  </a:cubicBezTo>
                  <a:cubicBezTo>
                    <a:pt x="68860" y="112575"/>
                    <a:pt x="85430" y="106861"/>
                    <a:pt x="96823" y="94808"/>
                  </a:cubicBezTo>
                  <a:lnTo>
                    <a:pt x="93728" y="92805"/>
                  </a:lnTo>
                  <a:lnTo>
                    <a:pt x="104888" y="89053"/>
                  </a:lnTo>
                  <a:lnTo>
                    <a:pt x="104693" y="99901"/>
                  </a:lnTo>
                  <a:lnTo>
                    <a:pt x="101593" y="97896"/>
                  </a:lnTo>
                  <a:cubicBezTo>
                    <a:pt x="89067" y="111645"/>
                    <a:pt x="70555" y="118315"/>
                    <a:pt x="52137" y="115716"/>
                  </a:cubicBezTo>
                  <a:cubicBezTo>
                    <a:pt x="33720" y="113117"/>
                    <a:pt x="17777" y="101584"/>
                    <a:pt x="9544" y="8490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02;p52">
              <a:extLst>
                <a:ext uri="{FF2B5EF4-FFF2-40B4-BE49-F238E27FC236}">
                  <a16:creationId xmlns:a16="http://schemas.microsoft.com/office/drawing/2014/main" id="{E6763217-853F-2449-850E-60674EC2059B}"/>
                </a:ext>
              </a:extLst>
            </p:cNvPr>
            <p:cNvSpPr/>
            <p:nvPr/>
          </p:nvSpPr>
          <p:spPr>
            <a:xfrm>
              <a:off x="458811" y="1053538"/>
              <a:ext cx="750155" cy="319551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2.074</a:t>
              </a:r>
              <a:endParaRPr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Google Shape;1204;p52">
              <a:extLst>
                <a:ext uri="{FF2B5EF4-FFF2-40B4-BE49-F238E27FC236}">
                  <a16:creationId xmlns:a16="http://schemas.microsoft.com/office/drawing/2014/main" id="{A97E012F-D2FD-A545-B0F8-D302D07A75AE}"/>
                </a:ext>
              </a:extLst>
            </p:cNvPr>
            <p:cNvSpPr/>
            <p:nvPr/>
          </p:nvSpPr>
          <p:spPr>
            <a:xfrm>
              <a:off x="1517226" y="420201"/>
              <a:ext cx="941659" cy="776672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5;p52">
              <a:extLst>
                <a:ext uri="{FF2B5EF4-FFF2-40B4-BE49-F238E27FC236}">
                  <a16:creationId xmlns:a16="http://schemas.microsoft.com/office/drawing/2014/main" id="{957F296E-8771-B14D-B7EA-4E6D7F6FA127}"/>
                </a:ext>
              </a:extLst>
            </p:cNvPr>
            <p:cNvSpPr txBox="1"/>
            <p:nvPr/>
          </p:nvSpPr>
          <p:spPr>
            <a:xfrm>
              <a:off x="1535099" y="677660"/>
              <a:ext cx="905913" cy="501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s-CO" sz="1600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Hojas de vida enviadas </a:t>
              </a:r>
              <a:endParaRPr sz="1600" dirty="0"/>
            </a:p>
          </p:txBody>
        </p:sp>
        <p:sp>
          <p:nvSpPr>
            <p:cNvPr id="82" name="Google Shape;1206;p52">
              <a:extLst>
                <a:ext uri="{FF2B5EF4-FFF2-40B4-BE49-F238E27FC236}">
                  <a16:creationId xmlns:a16="http://schemas.microsoft.com/office/drawing/2014/main" id="{D0B5906F-174C-0842-82ED-416638A91905}"/>
                </a:ext>
              </a:extLst>
            </p:cNvPr>
            <p:cNvSpPr/>
            <p:nvPr/>
          </p:nvSpPr>
          <p:spPr>
            <a:xfrm>
              <a:off x="2026749" y="-101267"/>
              <a:ext cx="1344741" cy="13447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57" y="35081"/>
                  </a:moveTo>
                  <a:lnTo>
                    <a:pt x="9157" y="35081"/>
                  </a:lnTo>
                  <a:cubicBezTo>
                    <a:pt x="17466" y="18127"/>
                    <a:pt x="33680" y="6430"/>
                    <a:pt x="52389" y="3892"/>
                  </a:cubicBezTo>
                  <a:cubicBezTo>
                    <a:pt x="71099" y="1355"/>
                    <a:pt x="89842" y="8310"/>
                    <a:pt x="102368" y="22437"/>
                  </a:cubicBezTo>
                  <a:lnTo>
                    <a:pt x="105174" y="20610"/>
                  </a:lnTo>
                  <a:lnTo>
                    <a:pt x="105324" y="30484"/>
                  </a:lnTo>
                  <a:lnTo>
                    <a:pt x="95266" y="27063"/>
                  </a:lnTo>
                  <a:lnTo>
                    <a:pt x="98070" y="25237"/>
                  </a:lnTo>
                  <a:lnTo>
                    <a:pt x="98070" y="25237"/>
                  </a:lnTo>
                  <a:cubicBezTo>
                    <a:pt x="86568" y="12641"/>
                    <a:pt x="69581" y="6550"/>
                    <a:pt x="52696" y="8966"/>
                  </a:cubicBezTo>
                  <a:cubicBezTo>
                    <a:pt x="35811" y="11383"/>
                    <a:pt x="21214" y="21995"/>
                    <a:pt x="13707" y="37311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7;p52">
              <a:extLst>
                <a:ext uri="{FF2B5EF4-FFF2-40B4-BE49-F238E27FC236}">
                  <a16:creationId xmlns:a16="http://schemas.microsoft.com/office/drawing/2014/main" id="{9FF39E04-F08F-034E-AFCA-132E9BB4D7F7}"/>
                </a:ext>
              </a:extLst>
            </p:cNvPr>
            <p:cNvSpPr/>
            <p:nvPr/>
          </p:nvSpPr>
          <p:spPr>
            <a:xfrm>
              <a:off x="1787875" y="266505"/>
              <a:ext cx="725471" cy="283837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3.381</a:t>
              </a:r>
              <a:endParaRPr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Google Shape;1209;p52">
              <a:extLst>
                <a:ext uri="{FF2B5EF4-FFF2-40B4-BE49-F238E27FC236}">
                  <a16:creationId xmlns:a16="http://schemas.microsoft.com/office/drawing/2014/main" id="{C9D89013-CC3E-014F-A496-DD9F34DE2AF1}"/>
                </a:ext>
              </a:extLst>
            </p:cNvPr>
            <p:cNvSpPr/>
            <p:nvPr/>
          </p:nvSpPr>
          <p:spPr>
            <a:xfrm>
              <a:off x="2839561" y="404186"/>
              <a:ext cx="941659" cy="776672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10;p52">
              <a:extLst>
                <a:ext uri="{FF2B5EF4-FFF2-40B4-BE49-F238E27FC236}">
                  <a16:creationId xmlns:a16="http://schemas.microsoft.com/office/drawing/2014/main" id="{0D56E601-668F-D440-A38F-C1B3E8F7A763}"/>
                </a:ext>
              </a:extLst>
            </p:cNvPr>
            <p:cNvSpPr txBox="1"/>
            <p:nvPr/>
          </p:nvSpPr>
          <p:spPr>
            <a:xfrm>
              <a:off x="2857434" y="533801"/>
              <a:ext cx="905913" cy="4627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s-CO" sz="1600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Ofertas Publicadas en la APP</a:t>
              </a:r>
              <a:endParaRPr sz="1600" dirty="0"/>
            </a:p>
          </p:txBody>
        </p:sp>
        <p:sp>
          <p:nvSpPr>
            <p:cNvPr id="87" name="Google Shape;1211;p52">
              <a:extLst>
                <a:ext uri="{FF2B5EF4-FFF2-40B4-BE49-F238E27FC236}">
                  <a16:creationId xmlns:a16="http://schemas.microsoft.com/office/drawing/2014/main" id="{D6E00B2F-9F85-464E-AC97-4B60CF1E92CD}"/>
                </a:ext>
              </a:extLst>
            </p:cNvPr>
            <p:cNvSpPr/>
            <p:nvPr/>
          </p:nvSpPr>
          <p:spPr>
            <a:xfrm>
              <a:off x="3346396" y="441512"/>
              <a:ext cx="1223402" cy="122340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92" y="85442"/>
                  </a:moveTo>
                  <a:lnTo>
                    <a:pt x="14761" y="82924"/>
                  </a:lnTo>
                  <a:cubicBezTo>
                    <a:pt x="22269" y="97740"/>
                    <a:pt x="36555" y="107940"/>
                    <a:pt x="53005" y="110231"/>
                  </a:cubicBezTo>
                  <a:cubicBezTo>
                    <a:pt x="69456" y="112522"/>
                    <a:pt x="85985" y="106612"/>
                    <a:pt x="97255" y="94411"/>
                  </a:cubicBezTo>
                  <a:lnTo>
                    <a:pt x="94153" y="92450"/>
                  </a:lnTo>
                  <a:lnTo>
                    <a:pt x="105217" y="88597"/>
                  </a:lnTo>
                  <a:lnTo>
                    <a:pt x="105139" y="99398"/>
                  </a:lnTo>
                  <a:lnTo>
                    <a:pt x="102034" y="97434"/>
                  </a:lnTo>
                  <a:lnTo>
                    <a:pt x="102034" y="97434"/>
                  </a:lnTo>
                  <a:cubicBezTo>
                    <a:pt x="89654" y="111334"/>
                    <a:pt x="71203" y="118216"/>
                    <a:pt x="52744" y="115816"/>
                  </a:cubicBezTo>
                  <a:cubicBezTo>
                    <a:pt x="34285" y="113417"/>
                    <a:pt x="18206" y="102046"/>
                    <a:pt x="9792" y="854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1212;p52">
              <a:extLst>
                <a:ext uri="{FF2B5EF4-FFF2-40B4-BE49-F238E27FC236}">
                  <a16:creationId xmlns:a16="http://schemas.microsoft.com/office/drawing/2014/main" id="{B656444A-E1BD-3744-A7A8-42D95B028ED6}"/>
                </a:ext>
              </a:extLst>
            </p:cNvPr>
            <p:cNvSpPr/>
            <p:nvPr/>
          </p:nvSpPr>
          <p:spPr>
            <a:xfrm>
              <a:off x="3095587" y="1059814"/>
              <a:ext cx="743492" cy="313275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1.122</a:t>
              </a:r>
              <a:endParaRPr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Google Shape;1214;p52">
              <a:extLst>
                <a:ext uri="{FF2B5EF4-FFF2-40B4-BE49-F238E27FC236}">
                  <a16:creationId xmlns:a16="http://schemas.microsoft.com/office/drawing/2014/main" id="{55E88802-BAB0-2145-943F-E0E887007E24}"/>
                </a:ext>
              </a:extLst>
            </p:cNvPr>
            <p:cNvSpPr/>
            <p:nvPr/>
          </p:nvSpPr>
          <p:spPr>
            <a:xfrm>
              <a:off x="4156283" y="404186"/>
              <a:ext cx="941659" cy="776672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5;p52">
              <a:extLst>
                <a:ext uri="{FF2B5EF4-FFF2-40B4-BE49-F238E27FC236}">
                  <a16:creationId xmlns:a16="http://schemas.microsoft.com/office/drawing/2014/main" id="{6F293E07-737E-B244-8326-4F1560B0400D}"/>
                </a:ext>
              </a:extLst>
            </p:cNvPr>
            <p:cNvSpPr txBox="1"/>
            <p:nvPr/>
          </p:nvSpPr>
          <p:spPr>
            <a:xfrm>
              <a:off x="4174233" y="616929"/>
              <a:ext cx="905913" cy="4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s-CO" sz="1600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Perfiles Linkedln enviados</a:t>
              </a:r>
              <a:endParaRPr sz="1600" dirty="0"/>
            </a:p>
          </p:txBody>
        </p:sp>
        <p:sp>
          <p:nvSpPr>
            <p:cNvPr id="92" name="Google Shape;1216;p52">
              <a:extLst>
                <a:ext uri="{FF2B5EF4-FFF2-40B4-BE49-F238E27FC236}">
                  <a16:creationId xmlns:a16="http://schemas.microsoft.com/office/drawing/2014/main" id="{31DF600E-D6F4-CA4D-AD1F-527BECBF05A1}"/>
                </a:ext>
              </a:extLst>
            </p:cNvPr>
            <p:cNvSpPr/>
            <p:nvPr/>
          </p:nvSpPr>
          <p:spPr>
            <a:xfrm>
              <a:off x="4365541" y="266505"/>
              <a:ext cx="837030" cy="275361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C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181</a:t>
              </a:r>
            </a:p>
          </p:txBody>
        </p:sp>
      </p:grp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1D920AE8-7C38-A345-BFFB-46C9B8E9C7EF}"/>
              </a:ext>
            </a:extLst>
          </p:cNvPr>
          <p:cNvSpPr txBox="1"/>
          <p:nvPr/>
        </p:nvSpPr>
        <p:spPr>
          <a:xfrm>
            <a:off x="2049881" y="5152259"/>
            <a:ext cx="251962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Triángulo isósceles 10">
            <a:extLst>
              <a:ext uri="{FF2B5EF4-FFF2-40B4-BE49-F238E27FC236}">
                <a16:creationId xmlns:a16="http://schemas.microsoft.com/office/drawing/2014/main" id="{630B2E0F-1A27-0143-9474-5A2BE3D420C5}"/>
              </a:ext>
            </a:extLst>
          </p:cNvPr>
          <p:cNvSpPr/>
          <p:nvPr/>
        </p:nvSpPr>
        <p:spPr>
          <a:xfrm rot="16200000">
            <a:off x="1817733" y="5240305"/>
            <a:ext cx="277073" cy="23885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921FEE53-B964-6F4A-B2BC-B26DD9E97E49}"/>
              </a:ext>
            </a:extLst>
          </p:cNvPr>
          <p:cNvSpPr txBox="1"/>
          <p:nvPr/>
        </p:nvSpPr>
        <p:spPr>
          <a:xfrm>
            <a:off x="2101514" y="5161349"/>
            <a:ext cx="237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456 ASESORÍAS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2CC05B32-2975-8D4B-B79A-C2DC8E2AC857}"/>
              </a:ext>
            </a:extLst>
          </p:cNvPr>
          <p:cNvSpPr txBox="1"/>
          <p:nvPr/>
        </p:nvSpPr>
        <p:spPr>
          <a:xfrm>
            <a:off x="5929637" y="5202247"/>
            <a:ext cx="105822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Triángulo isósceles 10">
            <a:extLst>
              <a:ext uri="{FF2B5EF4-FFF2-40B4-BE49-F238E27FC236}">
                <a16:creationId xmlns:a16="http://schemas.microsoft.com/office/drawing/2014/main" id="{67294B10-4831-2C49-AEE5-5B1F85A6EAB5}"/>
              </a:ext>
            </a:extLst>
          </p:cNvPr>
          <p:cNvSpPr/>
          <p:nvPr/>
        </p:nvSpPr>
        <p:spPr>
          <a:xfrm rot="16200000">
            <a:off x="5697489" y="5290293"/>
            <a:ext cx="277073" cy="23885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520D2226-412E-ED41-A95D-67D583903B8B}"/>
              </a:ext>
            </a:extLst>
          </p:cNvPr>
          <p:cNvSpPr txBox="1"/>
          <p:nvPr/>
        </p:nvSpPr>
        <p:spPr>
          <a:xfrm>
            <a:off x="5981271" y="5211337"/>
            <a:ext cx="105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EE2BDA70-9909-5147-B7F1-CB3DF9745502}"/>
              </a:ext>
            </a:extLst>
          </p:cNvPr>
          <p:cNvSpPr txBox="1"/>
          <p:nvPr/>
        </p:nvSpPr>
        <p:spPr>
          <a:xfrm>
            <a:off x="8993400" y="4649887"/>
            <a:ext cx="271012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500"/>
            </a:pPr>
            <a:r>
              <a:rPr lang="es-CO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OFERTAS: 61 </a:t>
            </a:r>
            <a:endParaRPr lang="es-CO" dirty="0"/>
          </a:p>
          <a:p>
            <a:pPr lvl="0" algn="ctr">
              <a:buClr>
                <a:srgbClr val="000000"/>
              </a:buClr>
              <a:buSzPts val="1500"/>
            </a:pPr>
            <a:r>
              <a:rPr lang="es-CO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HV: 269</a:t>
            </a:r>
            <a:endParaRPr lang="es-CO" b="1" dirty="0">
              <a:solidFill>
                <a:srgbClr val="FF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" name="Triángulo isósceles 10">
            <a:extLst>
              <a:ext uri="{FF2B5EF4-FFF2-40B4-BE49-F238E27FC236}">
                <a16:creationId xmlns:a16="http://schemas.microsoft.com/office/drawing/2014/main" id="{E343C21E-9791-B348-81AA-3E03E0159C81}"/>
              </a:ext>
            </a:extLst>
          </p:cNvPr>
          <p:cNvSpPr/>
          <p:nvPr/>
        </p:nvSpPr>
        <p:spPr>
          <a:xfrm rot="16200000">
            <a:off x="8702657" y="4895625"/>
            <a:ext cx="340010" cy="29311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E24BE3E1-C8CF-5D4E-8767-5C4CA5E50604}"/>
              </a:ext>
            </a:extLst>
          </p:cNvPr>
          <p:cNvSpPr txBox="1"/>
          <p:nvPr/>
        </p:nvSpPr>
        <p:spPr>
          <a:xfrm>
            <a:off x="8993400" y="5314771"/>
            <a:ext cx="271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SEGUIMIENTO 54 </a:t>
            </a:r>
          </a:p>
          <a:p>
            <a:pPr algn="ctr"/>
            <a:r>
              <a:rPr lang="es-CO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EMPRESAS – OFERTAS VIP</a:t>
            </a:r>
            <a:endParaRPr lang="es-CO" dirty="0"/>
          </a:p>
          <a:p>
            <a:endParaRPr lang="es-CO" dirty="0"/>
          </a:p>
        </p:txBody>
      </p:sp>
      <p:grpSp>
        <p:nvGrpSpPr>
          <p:cNvPr id="48" name="Grupo 47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49" name="Grupo 4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3" name="Flecha derecha 5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4" name="Elipse 5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0" name="Grupo 4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1" name="Flecha derecha 5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2" name="Elipse 5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5" name="Rectángulo 5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6" name="Grupo 55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7" name="Grupo 56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64" name="Conector recto 63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ángulo 64">
                <a:hlinkClick r:id="rId3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Rectángulo 65">
                <a:hlinkClick r:id="rId4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Rectángulo 66">
                <a:hlinkClick r:id="rId5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Rectángulo 67">
                <a:hlinkClick r:id="rId6" action="ppaction://hlinksldjump"/>
              </p:cNvPr>
              <p:cNvSpPr/>
              <p:nvPr/>
            </p:nvSpPr>
            <p:spPr>
              <a:xfrm>
                <a:off x="3731457" y="216583"/>
                <a:ext cx="12788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8" name="Rectángulo 57">
              <a:hlinkClick r:id="rId7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ectángulo 58">
              <a:hlinkClick r:id="rId8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Rectángulo 59">
              <a:hlinkClick r:id="rId9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70" name="Imagen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71" name="Rectángulo 70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2" name="Rectángulo 71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3" name="Rectángulo 72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Rectángulo 78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4" name="Rectángulo 83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89" name="CuadroTexto 8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78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F8C0948-420F-6846-845E-769ABEC4CFBD}"/>
              </a:ext>
            </a:extLst>
          </p:cNvPr>
          <p:cNvSpPr txBox="1"/>
          <p:nvPr/>
        </p:nvSpPr>
        <p:spPr>
          <a:xfrm>
            <a:off x="424974" y="1400619"/>
            <a:ext cx="101396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FORTALECIMIENTO</a:t>
            </a:r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COMPETENCIAS</a:t>
            </a:r>
          </a:p>
        </p:txBody>
      </p:sp>
      <p:grpSp>
        <p:nvGrpSpPr>
          <p:cNvPr id="39" name="Google Shape;1242;p53">
            <a:extLst>
              <a:ext uri="{FF2B5EF4-FFF2-40B4-BE49-F238E27FC236}">
                <a16:creationId xmlns:a16="http://schemas.microsoft.com/office/drawing/2014/main" id="{5689793B-9144-7142-B850-00064BC72949}"/>
              </a:ext>
            </a:extLst>
          </p:cNvPr>
          <p:cNvGrpSpPr/>
          <p:nvPr/>
        </p:nvGrpSpPr>
        <p:grpSpPr>
          <a:xfrm>
            <a:off x="637690" y="2493206"/>
            <a:ext cx="7529326" cy="2753604"/>
            <a:chOff x="-14018" y="288991"/>
            <a:chExt cx="5671421" cy="2074136"/>
          </a:xfrm>
        </p:grpSpPr>
        <p:sp>
          <p:nvSpPr>
            <p:cNvPr id="40" name="Google Shape;1243;p53">
              <a:extLst>
                <a:ext uri="{FF2B5EF4-FFF2-40B4-BE49-F238E27FC236}">
                  <a16:creationId xmlns:a16="http://schemas.microsoft.com/office/drawing/2014/main" id="{1B62FE46-BC9A-974D-A331-C7EF1A709B38}"/>
                </a:ext>
              </a:extLst>
            </p:cNvPr>
            <p:cNvSpPr/>
            <p:nvPr/>
          </p:nvSpPr>
          <p:spPr>
            <a:xfrm>
              <a:off x="0" y="929931"/>
              <a:ext cx="1140408" cy="940598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4;p53">
              <a:extLst>
                <a:ext uri="{FF2B5EF4-FFF2-40B4-BE49-F238E27FC236}">
                  <a16:creationId xmlns:a16="http://schemas.microsoft.com/office/drawing/2014/main" id="{94449437-F31E-D144-85F8-664E6D70BD6C}"/>
                </a:ext>
              </a:extLst>
            </p:cNvPr>
            <p:cNvSpPr txBox="1"/>
            <p:nvPr/>
          </p:nvSpPr>
          <p:spPr>
            <a:xfrm>
              <a:off x="-14018" y="1135164"/>
              <a:ext cx="1154426" cy="695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Talleres y charlas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Google Shape;1245;p53">
              <a:extLst>
                <a:ext uri="{FF2B5EF4-FFF2-40B4-BE49-F238E27FC236}">
                  <a16:creationId xmlns:a16="http://schemas.microsoft.com/office/drawing/2014/main" id="{924B7EF7-AB7F-9744-9BE0-22E20A962D50}"/>
                </a:ext>
              </a:extLst>
            </p:cNvPr>
            <p:cNvSpPr/>
            <p:nvPr/>
          </p:nvSpPr>
          <p:spPr>
            <a:xfrm>
              <a:off x="640151" y="1083037"/>
              <a:ext cx="1280090" cy="1280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42" y="88314"/>
                  </a:moveTo>
                  <a:lnTo>
                    <a:pt x="13614" y="86342"/>
                  </a:lnTo>
                  <a:lnTo>
                    <a:pt x="13614" y="86342"/>
                  </a:lnTo>
                  <a:cubicBezTo>
                    <a:pt x="22510" y="102007"/>
                    <a:pt x="38711" y="112123"/>
                    <a:pt x="56691" y="113241"/>
                  </a:cubicBezTo>
                  <a:cubicBezTo>
                    <a:pt x="74671" y="114358"/>
                    <a:pt x="92000" y="106326"/>
                    <a:pt x="102767" y="91883"/>
                  </a:cubicBezTo>
                  <a:lnTo>
                    <a:pt x="100465" y="90575"/>
                  </a:lnTo>
                  <a:lnTo>
                    <a:pt x="108122" y="87328"/>
                  </a:lnTo>
                  <a:lnTo>
                    <a:pt x="108568" y="95177"/>
                  </a:lnTo>
                  <a:lnTo>
                    <a:pt x="106265" y="93869"/>
                  </a:lnTo>
                  <a:lnTo>
                    <a:pt x="106265" y="93869"/>
                  </a:lnTo>
                  <a:cubicBezTo>
                    <a:pt x="94775" y="109564"/>
                    <a:pt x="76111" y="118364"/>
                    <a:pt x="56692" y="117242"/>
                  </a:cubicBezTo>
                  <a:cubicBezTo>
                    <a:pt x="37273" y="116119"/>
                    <a:pt x="19747" y="105228"/>
                    <a:pt x="10142" y="883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247;p53">
              <a:extLst>
                <a:ext uri="{FF2B5EF4-FFF2-40B4-BE49-F238E27FC236}">
                  <a16:creationId xmlns:a16="http://schemas.microsoft.com/office/drawing/2014/main" id="{ADE969D6-B8D0-ED4C-906B-AAEFCC1B56F4}"/>
                </a:ext>
              </a:extLst>
            </p:cNvPr>
            <p:cNvSpPr txBox="1"/>
            <p:nvPr/>
          </p:nvSpPr>
          <p:spPr>
            <a:xfrm>
              <a:off x="268730" y="1613242"/>
              <a:ext cx="990082" cy="379499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43800" tIns="29200" rIns="438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s-CO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69</a:t>
              </a:r>
              <a:endParaRPr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Google Shape;1248;p53">
              <a:extLst>
                <a:ext uri="{FF2B5EF4-FFF2-40B4-BE49-F238E27FC236}">
                  <a16:creationId xmlns:a16="http://schemas.microsoft.com/office/drawing/2014/main" id="{08B1446E-721C-E849-BDCE-CC0ACEE1BE94}"/>
                </a:ext>
              </a:extLst>
            </p:cNvPr>
            <p:cNvSpPr/>
            <p:nvPr/>
          </p:nvSpPr>
          <p:spPr>
            <a:xfrm>
              <a:off x="1473505" y="874200"/>
              <a:ext cx="1140408" cy="940598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49;p53">
              <a:extLst>
                <a:ext uri="{FF2B5EF4-FFF2-40B4-BE49-F238E27FC236}">
                  <a16:creationId xmlns:a16="http://schemas.microsoft.com/office/drawing/2014/main" id="{968712AF-50A6-8140-893F-688A0112B040}"/>
                </a:ext>
              </a:extLst>
            </p:cNvPr>
            <p:cNvSpPr txBox="1"/>
            <p:nvPr/>
          </p:nvSpPr>
          <p:spPr>
            <a:xfrm>
              <a:off x="1451031" y="1097403"/>
              <a:ext cx="1154426" cy="695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114300" marR="0" lvl="1" indent="-19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</a:pPr>
              <a:r>
                <a:rPr lang="es-CO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Asistentes</a:t>
              </a:r>
              <a:endParaRPr dirty="0"/>
            </a:p>
          </p:txBody>
        </p:sp>
        <p:sp>
          <p:nvSpPr>
            <p:cNvPr id="56" name="Google Shape;1250;p53">
              <a:extLst>
                <a:ext uri="{FF2B5EF4-FFF2-40B4-BE49-F238E27FC236}">
                  <a16:creationId xmlns:a16="http://schemas.microsoft.com/office/drawing/2014/main" id="{038A475C-E655-1446-BD60-23B569E73302}"/>
                </a:ext>
              </a:extLst>
            </p:cNvPr>
            <p:cNvSpPr/>
            <p:nvPr/>
          </p:nvSpPr>
          <p:spPr>
            <a:xfrm>
              <a:off x="2100654" y="288991"/>
              <a:ext cx="1425809" cy="142580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05" y="31551"/>
                  </a:moveTo>
                  <a:lnTo>
                    <a:pt x="9905" y="31551"/>
                  </a:lnTo>
                  <a:cubicBezTo>
                    <a:pt x="19618" y="14448"/>
                    <a:pt x="37385" y="3482"/>
                    <a:pt x="57028" y="2467"/>
                  </a:cubicBezTo>
                  <a:cubicBezTo>
                    <a:pt x="76671" y="1452"/>
                    <a:pt x="95474" y="10529"/>
                    <a:pt x="106897" y="26541"/>
                  </a:cubicBezTo>
                  <a:lnTo>
                    <a:pt x="108967" y="25365"/>
                  </a:lnTo>
                  <a:lnTo>
                    <a:pt x="108536" y="32437"/>
                  </a:lnTo>
                  <a:lnTo>
                    <a:pt x="101692" y="29497"/>
                  </a:lnTo>
                  <a:lnTo>
                    <a:pt x="103762" y="28322"/>
                  </a:lnTo>
                  <a:lnTo>
                    <a:pt x="103762" y="28322"/>
                  </a:lnTo>
                  <a:cubicBezTo>
                    <a:pt x="92985" y="13434"/>
                    <a:pt x="75378" y="5047"/>
                    <a:pt x="57027" y="6058"/>
                  </a:cubicBezTo>
                  <a:cubicBezTo>
                    <a:pt x="38676" y="7069"/>
                    <a:pt x="22098" y="17340"/>
                    <a:pt x="13023" y="33322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251;p53">
              <a:extLst>
                <a:ext uri="{FF2B5EF4-FFF2-40B4-BE49-F238E27FC236}">
                  <a16:creationId xmlns:a16="http://schemas.microsoft.com/office/drawing/2014/main" id="{244D88C4-DFA1-9E4A-B58F-885080BA3948}"/>
                </a:ext>
              </a:extLst>
            </p:cNvPr>
            <p:cNvSpPr/>
            <p:nvPr/>
          </p:nvSpPr>
          <p:spPr>
            <a:xfrm>
              <a:off x="1726930" y="672643"/>
              <a:ext cx="1013696" cy="403113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CO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1.725</a:t>
              </a:r>
            </a:p>
          </p:txBody>
        </p:sp>
        <p:sp>
          <p:nvSpPr>
            <p:cNvPr id="60" name="Google Shape;1253;p53">
              <a:extLst>
                <a:ext uri="{FF2B5EF4-FFF2-40B4-BE49-F238E27FC236}">
                  <a16:creationId xmlns:a16="http://schemas.microsoft.com/office/drawing/2014/main" id="{6905340D-8C09-3741-B971-B2DFED55A0DC}"/>
                </a:ext>
              </a:extLst>
            </p:cNvPr>
            <p:cNvSpPr/>
            <p:nvPr/>
          </p:nvSpPr>
          <p:spPr>
            <a:xfrm>
              <a:off x="2943512" y="874200"/>
              <a:ext cx="1140408" cy="940598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54;p53">
              <a:extLst>
                <a:ext uri="{FF2B5EF4-FFF2-40B4-BE49-F238E27FC236}">
                  <a16:creationId xmlns:a16="http://schemas.microsoft.com/office/drawing/2014/main" id="{01EF7B08-2FE3-C742-846F-543FC2843654}"/>
                </a:ext>
              </a:extLst>
            </p:cNvPr>
            <p:cNvSpPr txBox="1"/>
            <p:nvPr/>
          </p:nvSpPr>
          <p:spPr>
            <a:xfrm>
              <a:off x="2965158" y="969973"/>
              <a:ext cx="1097116" cy="621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114300" marR="0" lvl="1" indent="-19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</a:pPr>
              <a:r>
                <a:rPr lang="es-CO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Satisfacción</a:t>
              </a:r>
              <a:endParaRPr dirty="0"/>
            </a:p>
          </p:txBody>
        </p:sp>
        <p:sp>
          <p:nvSpPr>
            <p:cNvPr id="68" name="Google Shape;1255;p53">
              <a:extLst>
                <a:ext uri="{FF2B5EF4-FFF2-40B4-BE49-F238E27FC236}">
                  <a16:creationId xmlns:a16="http://schemas.microsoft.com/office/drawing/2014/main" id="{9DCE250E-EB51-1645-9744-0B20BA1D6F28}"/>
                </a:ext>
              </a:extLst>
            </p:cNvPr>
            <p:cNvSpPr/>
            <p:nvPr/>
          </p:nvSpPr>
          <p:spPr>
            <a:xfrm>
              <a:off x="3580164" y="1083037"/>
              <a:ext cx="1280090" cy="128009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42" y="88314"/>
                  </a:moveTo>
                  <a:lnTo>
                    <a:pt x="13614" y="86342"/>
                  </a:lnTo>
                  <a:lnTo>
                    <a:pt x="13614" y="86342"/>
                  </a:lnTo>
                  <a:cubicBezTo>
                    <a:pt x="22510" y="102007"/>
                    <a:pt x="38711" y="112123"/>
                    <a:pt x="56691" y="113241"/>
                  </a:cubicBezTo>
                  <a:cubicBezTo>
                    <a:pt x="74671" y="114358"/>
                    <a:pt x="92000" y="106326"/>
                    <a:pt x="102767" y="91883"/>
                  </a:cubicBezTo>
                  <a:lnTo>
                    <a:pt x="100465" y="90575"/>
                  </a:lnTo>
                  <a:lnTo>
                    <a:pt x="108122" y="87328"/>
                  </a:lnTo>
                  <a:lnTo>
                    <a:pt x="108568" y="95177"/>
                  </a:lnTo>
                  <a:lnTo>
                    <a:pt x="106265" y="93869"/>
                  </a:lnTo>
                  <a:lnTo>
                    <a:pt x="106265" y="93869"/>
                  </a:lnTo>
                  <a:cubicBezTo>
                    <a:pt x="94775" y="109564"/>
                    <a:pt x="76111" y="118364"/>
                    <a:pt x="56692" y="117242"/>
                  </a:cubicBezTo>
                  <a:cubicBezTo>
                    <a:pt x="37273" y="116119"/>
                    <a:pt x="19747" y="105228"/>
                    <a:pt x="10142" y="883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56;p53">
              <a:extLst>
                <a:ext uri="{FF2B5EF4-FFF2-40B4-BE49-F238E27FC236}">
                  <a16:creationId xmlns:a16="http://schemas.microsoft.com/office/drawing/2014/main" id="{0E4EBFA3-1873-5840-AA89-AFECBE8A0AE4}"/>
                </a:ext>
              </a:extLst>
            </p:cNvPr>
            <p:cNvSpPr/>
            <p:nvPr/>
          </p:nvSpPr>
          <p:spPr>
            <a:xfrm>
              <a:off x="3196936" y="1613242"/>
              <a:ext cx="1013696" cy="403113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9.7</a:t>
              </a:r>
              <a:endParaRPr sz="2000" dirty="0"/>
            </a:p>
          </p:txBody>
        </p:sp>
        <p:sp>
          <p:nvSpPr>
            <p:cNvPr id="73" name="Google Shape;1258;p53">
              <a:extLst>
                <a:ext uri="{FF2B5EF4-FFF2-40B4-BE49-F238E27FC236}">
                  <a16:creationId xmlns:a16="http://schemas.microsoft.com/office/drawing/2014/main" id="{75B0762F-77DF-FF4C-A8F1-3EE5428DB8F6}"/>
                </a:ext>
              </a:extLst>
            </p:cNvPr>
            <p:cNvSpPr/>
            <p:nvPr/>
          </p:nvSpPr>
          <p:spPr>
            <a:xfrm>
              <a:off x="4413519" y="874200"/>
              <a:ext cx="1140408" cy="940598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59;p53">
              <a:extLst>
                <a:ext uri="{FF2B5EF4-FFF2-40B4-BE49-F238E27FC236}">
                  <a16:creationId xmlns:a16="http://schemas.microsoft.com/office/drawing/2014/main" id="{8697F75B-44DD-4345-A04A-284D3AA4A188}"/>
                </a:ext>
              </a:extLst>
            </p:cNvPr>
            <p:cNvSpPr txBox="1"/>
            <p:nvPr/>
          </p:nvSpPr>
          <p:spPr>
            <a:xfrm>
              <a:off x="4435165" y="1097403"/>
              <a:ext cx="1097116" cy="695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114300" marR="0" lvl="1" indent="-19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</a:pPr>
              <a:r>
                <a:rPr lang="es-CO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Impacto</a:t>
              </a:r>
              <a:endParaRPr dirty="0"/>
            </a:p>
          </p:txBody>
        </p:sp>
        <p:sp>
          <p:nvSpPr>
            <p:cNvPr id="76" name="Google Shape;1261;p53">
              <a:extLst>
                <a:ext uri="{FF2B5EF4-FFF2-40B4-BE49-F238E27FC236}">
                  <a16:creationId xmlns:a16="http://schemas.microsoft.com/office/drawing/2014/main" id="{EB2F0323-335F-E44F-BBB1-2C5E62F538C7}"/>
                </a:ext>
              </a:extLst>
            </p:cNvPr>
            <p:cNvSpPr txBox="1"/>
            <p:nvPr/>
          </p:nvSpPr>
          <p:spPr>
            <a:xfrm>
              <a:off x="4667321" y="684449"/>
              <a:ext cx="990082" cy="3794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43800" tIns="29200" rIns="438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s-CO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9.7</a:t>
              </a:r>
              <a:endParaRPr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77" name="Google Shape;1262;p53">
            <a:extLst>
              <a:ext uri="{FF2B5EF4-FFF2-40B4-BE49-F238E27FC236}">
                <a16:creationId xmlns:a16="http://schemas.microsoft.com/office/drawing/2014/main" id="{07FDA8C1-270A-0044-B809-D3DB323CB853}"/>
              </a:ext>
            </a:extLst>
          </p:cNvPr>
          <p:cNvSpPr/>
          <p:nvPr/>
        </p:nvSpPr>
        <p:spPr>
          <a:xfrm>
            <a:off x="8769600" y="3373135"/>
            <a:ext cx="3054523" cy="29779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Taller de Assessment Center</a:t>
            </a:r>
            <a:endParaRPr dirty="0"/>
          </a:p>
        </p:txBody>
      </p:sp>
      <p:sp>
        <p:nvSpPr>
          <p:cNvPr id="78" name="Google Shape;1263;p53">
            <a:extLst>
              <a:ext uri="{FF2B5EF4-FFF2-40B4-BE49-F238E27FC236}">
                <a16:creationId xmlns:a16="http://schemas.microsoft.com/office/drawing/2014/main" id="{F62FAB77-F53D-A048-A13C-5E44635FD96F}"/>
              </a:ext>
            </a:extLst>
          </p:cNvPr>
          <p:cNvSpPr/>
          <p:nvPr/>
        </p:nvSpPr>
        <p:spPr>
          <a:xfrm>
            <a:off x="8769600" y="3863194"/>
            <a:ext cx="3047603" cy="29779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Elevator Pitch</a:t>
            </a:r>
            <a:endParaRPr dirty="0"/>
          </a:p>
        </p:txBody>
      </p:sp>
      <p:sp>
        <p:nvSpPr>
          <p:cNvPr id="79" name="Google Shape;1264;p53">
            <a:extLst>
              <a:ext uri="{FF2B5EF4-FFF2-40B4-BE49-F238E27FC236}">
                <a16:creationId xmlns:a16="http://schemas.microsoft.com/office/drawing/2014/main" id="{A4941E9B-4927-644B-84E4-5E0246CD7593}"/>
              </a:ext>
            </a:extLst>
          </p:cNvPr>
          <p:cNvSpPr/>
          <p:nvPr/>
        </p:nvSpPr>
        <p:spPr>
          <a:xfrm>
            <a:off x="8769600" y="4386097"/>
            <a:ext cx="3054522" cy="45950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Apunta a tu Empleo en 90 min</a:t>
            </a:r>
            <a:endParaRPr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899DB1A6-FC69-4F4C-82BE-EA27B628FD3B}"/>
              </a:ext>
            </a:extLst>
          </p:cNvPr>
          <p:cNvSpPr txBox="1"/>
          <p:nvPr/>
        </p:nvSpPr>
        <p:spPr>
          <a:xfrm>
            <a:off x="8769600" y="2493206"/>
            <a:ext cx="3054523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Triángulo isósceles 10">
            <a:extLst>
              <a:ext uri="{FF2B5EF4-FFF2-40B4-BE49-F238E27FC236}">
                <a16:creationId xmlns:a16="http://schemas.microsoft.com/office/drawing/2014/main" id="{61EEC8C8-E252-784E-9EDB-A248E9FF0D88}"/>
              </a:ext>
            </a:extLst>
          </p:cNvPr>
          <p:cNvSpPr/>
          <p:nvPr/>
        </p:nvSpPr>
        <p:spPr>
          <a:xfrm rot="16200000">
            <a:off x="8460180" y="2663377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7B9339-88E7-3D49-96B5-0013D5499F35}"/>
              </a:ext>
            </a:extLst>
          </p:cNvPr>
          <p:cNvSpPr txBox="1"/>
          <p:nvPr/>
        </p:nvSpPr>
        <p:spPr>
          <a:xfrm>
            <a:off x="9176782" y="2638296"/>
            <a:ext cx="237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NUEVOS TALLERES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44" name="Grupo 4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6" name="Flecha derecha 4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7" name="Elipse 46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1" name="Rectángulo 50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2" name="Grupo 51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3" name="Grupo 52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62" name="Conector recto 61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ángulo 62">
                <a:hlinkClick r:id="rId3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Rectángulo 64">
                <a:hlinkClick r:id="rId4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Rectángulo 65">
                <a:hlinkClick r:id="rId5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Rectángulo 66">
                <a:hlinkClick r:id="rId6" action="ppaction://hlinksldjump"/>
              </p:cNvPr>
              <p:cNvSpPr/>
              <p:nvPr/>
            </p:nvSpPr>
            <p:spPr>
              <a:xfrm>
                <a:off x="3731457" y="216583"/>
                <a:ext cx="12788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7" name="Rectángulo 56">
              <a:hlinkClick r:id="rId7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ectángulo 58">
              <a:hlinkClick r:id="rId8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Rectángulo 60">
              <a:hlinkClick r:id="rId9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0" name="Grupo 69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71" name="Imagen 7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72" name="Rectángulo 71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5" name="Rectángulo 74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0" name="Rectángulo 79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1" name="Rectángulo 80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Rectángulo 81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83" name="CuadroTexto 82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41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D9DA549-92AA-D949-93D6-411C72163552}"/>
              </a:ext>
            </a:extLst>
          </p:cNvPr>
          <p:cNvSpPr/>
          <p:nvPr/>
        </p:nvSpPr>
        <p:spPr>
          <a:xfrm>
            <a:off x="8332377" y="2416629"/>
            <a:ext cx="3534169" cy="282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F8C0948-420F-6846-845E-769ABEC4CFBD}"/>
              </a:ext>
            </a:extLst>
          </p:cNvPr>
          <p:cNvSpPr txBox="1"/>
          <p:nvPr/>
        </p:nvSpPr>
        <p:spPr>
          <a:xfrm>
            <a:off x="424974" y="1400619"/>
            <a:ext cx="700452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EMPRENDIMIENTO</a:t>
            </a:r>
            <a:r>
              <a:rPr lang="es-ES" sz="3200" b="1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b="1" spc="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Google Shape;1280;p54">
            <a:extLst>
              <a:ext uri="{FF2B5EF4-FFF2-40B4-BE49-F238E27FC236}">
                <a16:creationId xmlns:a16="http://schemas.microsoft.com/office/drawing/2014/main" id="{AE313152-854E-D544-9288-89870AFC3D35}"/>
              </a:ext>
            </a:extLst>
          </p:cNvPr>
          <p:cNvGrpSpPr/>
          <p:nvPr/>
        </p:nvGrpSpPr>
        <p:grpSpPr>
          <a:xfrm>
            <a:off x="527535" y="2727108"/>
            <a:ext cx="7464621" cy="2730273"/>
            <a:chOff x="3775" y="627273"/>
            <a:chExt cx="5865837" cy="2145499"/>
          </a:xfrm>
        </p:grpSpPr>
        <p:sp>
          <p:nvSpPr>
            <p:cNvPr id="24" name="Google Shape;1281;p54">
              <a:extLst>
                <a:ext uri="{FF2B5EF4-FFF2-40B4-BE49-F238E27FC236}">
                  <a16:creationId xmlns:a16="http://schemas.microsoft.com/office/drawing/2014/main" id="{182BA3E7-F801-4246-9A92-88C3FC8052C5}"/>
                </a:ext>
              </a:extLst>
            </p:cNvPr>
            <p:cNvSpPr/>
            <p:nvPr/>
          </p:nvSpPr>
          <p:spPr>
            <a:xfrm>
              <a:off x="3775" y="1223330"/>
              <a:ext cx="1203084" cy="99229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2;p54">
              <a:extLst>
                <a:ext uri="{FF2B5EF4-FFF2-40B4-BE49-F238E27FC236}">
                  <a16:creationId xmlns:a16="http://schemas.microsoft.com/office/drawing/2014/main" id="{EE252639-4C8F-5B4B-B32F-81BB4C7C8B48}"/>
                </a:ext>
              </a:extLst>
            </p:cNvPr>
            <p:cNvSpPr txBox="1"/>
            <p:nvPr/>
          </p:nvSpPr>
          <p:spPr>
            <a:xfrm>
              <a:off x="26610" y="1384637"/>
              <a:ext cx="1157414" cy="544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123825" rIns="123825" bIns="123825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Talleres y charlas</a:t>
              </a:r>
              <a:endParaRPr dirty="0"/>
            </a:p>
          </p:txBody>
        </p:sp>
        <p:sp>
          <p:nvSpPr>
            <p:cNvPr id="26" name="Google Shape;1283;p54">
              <a:extLst>
                <a:ext uri="{FF2B5EF4-FFF2-40B4-BE49-F238E27FC236}">
                  <a16:creationId xmlns:a16="http://schemas.microsoft.com/office/drawing/2014/main" id="{C171BB54-B091-DA4E-ACAC-BA9092BF734A}"/>
                </a:ext>
              </a:extLst>
            </p:cNvPr>
            <p:cNvSpPr/>
            <p:nvPr/>
          </p:nvSpPr>
          <p:spPr>
            <a:xfrm>
              <a:off x="687851" y="1488302"/>
              <a:ext cx="1284470" cy="128447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94" y="88512"/>
                  </a:moveTo>
                  <a:lnTo>
                    <a:pt x="12743" y="86837"/>
                  </a:lnTo>
                  <a:lnTo>
                    <a:pt x="12743" y="86837"/>
                  </a:lnTo>
                  <a:cubicBezTo>
                    <a:pt x="21904" y="102968"/>
                    <a:pt x="38661" y="113312"/>
                    <a:pt x="57187" y="114272"/>
                  </a:cubicBezTo>
                  <a:cubicBezTo>
                    <a:pt x="75713" y="115232"/>
                    <a:pt x="93449" y="106676"/>
                    <a:pt x="104228" y="91579"/>
                  </a:cubicBezTo>
                  <a:lnTo>
                    <a:pt x="102269" y="90466"/>
                  </a:lnTo>
                  <a:lnTo>
                    <a:pt x="108731" y="87674"/>
                  </a:lnTo>
                  <a:lnTo>
                    <a:pt x="109154" y="94376"/>
                  </a:lnTo>
                  <a:lnTo>
                    <a:pt x="107193" y="93263"/>
                  </a:lnTo>
                  <a:lnTo>
                    <a:pt x="107193" y="93263"/>
                  </a:lnTo>
                  <a:cubicBezTo>
                    <a:pt x="95803" y="109423"/>
                    <a:pt x="76935" y="118632"/>
                    <a:pt x="57187" y="117669"/>
                  </a:cubicBezTo>
                  <a:cubicBezTo>
                    <a:pt x="37439" y="116706"/>
                    <a:pt x="19557" y="105704"/>
                    <a:pt x="9794" y="88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4;p54">
              <a:extLst>
                <a:ext uri="{FF2B5EF4-FFF2-40B4-BE49-F238E27FC236}">
                  <a16:creationId xmlns:a16="http://schemas.microsoft.com/office/drawing/2014/main" id="{2FA64A0C-C6CC-2044-AD6D-38E6152F911E}"/>
                </a:ext>
              </a:extLst>
            </p:cNvPr>
            <p:cNvSpPr/>
            <p:nvPr/>
          </p:nvSpPr>
          <p:spPr>
            <a:xfrm>
              <a:off x="271127" y="2002989"/>
              <a:ext cx="1069408" cy="425268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45</a:t>
              </a:r>
              <a:endParaRPr dirty="0"/>
            </a:p>
          </p:txBody>
        </p:sp>
        <p:sp>
          <p:nvSpPr>
            <p:cNvPr id="29" name="Google Shape;1286;p54">
              <a:extLst>
                <a:ext uri="{FF2B5EF4-FFF2-40B4-BE49-F238E27FC236}">
                  <a16:creationId xmlns:a16="http://schemas.microsoft.com/office/drawing/2014/main" id="{B802C00C-87BE-EF4D-979E-1AF3CB1012E5}"/>
                </a:ext>
              </a:extLst>
            </p:cNvPr>
            <p:cNvSpPr/>
            <p:nvPr/>
          </p:nvSpPr>
          <p:spPr>
            <a:xfrm>
              <a:off x="1513467" y="1223330"/>
              <a:ext cx="1203084" cy="99229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87;p54">
              <a:extLst>
                <a:ext uri="{FF2B5EF4-FFF2-40B4-BE49-F238E27FC236}">
                  <a16:creationId xmlns:a16="http://schemas.microsoft.com/office/drawing/2014/main" id="{0C5D0BB6-AACA-394E-996F-D1F8CB608D89}"/>
                </a:ext>
              </a:extLst>
            </p:cNvPr>
            <p:cNvSpPr txBox="1"/>
            <p:nvPr/>
          </p:nvSpPr>
          <p:spPr>
            <a:xfrm>
              <a:off x="1536302" y="1458799"/>
              <a:ext cx="1157414" cy="733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123825" rIns="123825" bIns="123825" anchor="t" anchorCtr="0">
              <a:noAutofit/>
            </a:bodyPr>
            <a:lstStyle/>
            <a:p>
              <a:pPr marL="114300" marR="0" lvl="1" indent="-25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Asistentes</a:t>
              </a:r>
              <a:endParaRPr dirty="0"/>
            </a:p>
          </p:txBody>
        </p:sp>
        <p:sp>
          <p:nvSpPr>
            <p:cNvPr id="31" name="Google Shape;1288;p54">
              <a:extLst>
                <a:ext uri="{FF2B5EF4-FFF2-40B4-BE49-F238E27FC236}">
                  <a16:creationId xmlns:a16="http://schemas.microsoft.com/office/drawing/2014/main" id="{5879A33E-8D4E-8D46-B953-FEABEB1B8AD5}"/>
                </a:ext>
              </a:extLst>
            </p:cNvPr>
            <p:cNvSpPr/>
            <p:nvPr/>
          </p:nvSpPr>
          <p:spPr>
            <a:xfrm>
              <a:off x="2187517" y="627273"/>
              <a:ext cx="1438198" cy="14381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83" y="31369"/>
                  </a:moveTo>
                  <a:lnTo>
                    <a:pt x="9583" y="31369"/>
                  </a:lnTo>
                  <a:cubicBezTo>
                    <a:pt x="19442" y="14007"/>
                    <a:pt x="37540" y="2940"/>
                    <a:pt x="57486" y="2075"/>
                  </a:cubicBezTo>
                  <a:cubicBezTo>
                    <a:pt x="77433" y="1209"/>
                    <a:pt x="96421" y="10667"/>
                    <a:pt x="107747" y="27109"/>
                  </a:cubicBezTo>
                  <a:lnTo>
                    <a:pt x="109499" y="26114"/>
                  </a:lnTo>
                  <a:lnTo>
                    <a:pt x="109100" y="32117"/>
                  </a:lnTo>
                  <a:lnTo>
                    <a:pt x="103351" y="29605"/>
                  </a:lnTo>
                  <a:lnTo>
                    <a:pt x="105102" y="28611"/>
                  </a:lnTo>
                  <a:lnTo>
                    <a:pt x="105102" y="28611"/>
                  </a:lnTo>
                  <a:cubicBezTo>
                    <a:pt x="94320" y="13118"/>
                    <a:pt x="76341" y="4244"/>
                    <a:pt x="57486" y="5108"/>
                  </a:cubicBezTo>
                  <a:cubicBezTo>
                    <a:pt x="38631" y="5971"/>
                    <a:pt x="21538" y="16452"/>
                    <a:pt x="12218" y="32865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289;p54">
              <a:extLst>
                <a:ext uri="{FF2B5EF4-FFF2-40B4-BE49-F238E27FC236}">
                  <a16:creationId xmlns:a16="http://schemas.microsoft.com/office/drawing/2014/main" id="{39A17B43-F6B4-0D41-9582-2039F2DC9252}"/>
                </a:ext>
              </a:extLst>
            </p:cNvPr>
            <p:cNvSpPr/>
            <p:nvPr/>
          </p:nvSpPr>
          <p:spPr>
            <a:xfrm>
              <a:off x="1780819" y="1010696"/>
              <a:ext cx="1069408" cy="425268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945</a:t>
              </a:r>
              <a:endParaRPr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Google Shape;1291;p54">
              <a:extLst>
                <a:ext uri="{FF2B5EF4-FFF2-40B4-BE49-F238E27FC236}">
                  <a16:creationId xmlns:a16="http://schemas.microsoft.com/office/drawing/2014/main" id="{EAFF415B-D997-9947-8F02-B1B9D8118382}"/>
                </a:ext>
              </a:extLst>
            </p:cNvPr>
            <p:cNvSpPr/>
            <p:nvPr/>
          </p:nvSpPr>
          <p:spPr>
            <a:xfrm>
              <a:off x="3023160" y="1223330"/>
              <a:ext cx="1203084" cy="99229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292;p54">
              <a:extLst>
                <a:ext uri="{FF2B5EF4-FFF2-40B4-BE49-F238E27FC236}">
                  <a16:creationId xmlns:a16="http://schemas.microsoft.com/office/drawing/2014/main" id="{D89C6FC1-7C03-A84E-8F25-64806A79232C}"/>
                </a:ext>
              </a:extLst>
            </p:cNvPr>
            <p:cNvSpPr txBox="1"/>
            <p:nvPr/>
          </p:nvSpPr>
          <p:spPr>
            <a:xfrm>
              <a:off x="3045995" y="1246165"/>
              <a:ext cx="1157414" cy="733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123825" rIns="123825" bIns="123825" anchor="t" anchorCtr="0">
              <a:noAutofit/>
            </a:bodyPr>
            <a:lstStyle/>
            <a:p>
              <a:pPr marL="114300" marR="0" lvl="1" indent="-25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Satisfacción</a:t>
              </a:r>
              <a:endParaRPr dirty="0"/>
            </a:p>
          </p:txBody>
        </p:sp>
        <p:sp>
          <p:nvSpPr>
            <p:cNvPr id="36" name="Google Shape;1293;p54">
              <a:extLst>
                <a:ext uri="{FF2B5EF4-FFF2-40B4-BE49-F238E27FC236}">
                  <a16:creationId xmlns:a16="http://schemas.microsoft.com/office/drawing/2014/main" id="{8CA6DEDD-2968-DF4D-8C44-938E04B0ED68}"/>
                </a:ext>
              </a:extLst>
            </p:cNvPr>
            <p:cNvSpPr/>
            <p:nvPr/>
          </p:nvSpPr>
          <p:spPr>
            <a:xfrm>
              <a:off x="3667121" y="1488302"/>
              <a:ext cx="1284470" cy="128447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94" y="88512"/>
                  </a:moveTo>
                  <a:lnTo>
                    <a:pt x="12743" y="86837"/>
                  </a:lnTo>
                  <a:lnTo>
                    <a:pt x="12743" y="86837"/>
                  </a:lnTo>
                  <a:cubicBezTo>
                    <a:pt x="21904" y="102968"/>
                    <a:pt x="38661" y="113312"/>
                    <a:pt x="57187" y="114272"/>
                  </a:cubicBezTo>
                  <a:cubicBezTo>
                    <a:pt x="75713" y="115232"/>
                    <a:pt x="93449" y="106676"/>
                    <a:pt x="104228" y="91579"/>
                  </a:cubicBezTo>
                  <a:lnTo>
                    <a:pt x="102269" y="90466"/>
                  </a:lnTo>
                  <a:lnTo>
                    <a:pt x="108731" y="87674"/>
                  </a:lnTo>
                  <a:lnTo>
                    <a:pt x="109154" y="94376"/>
                  </a:lnTo>
                  <a:lnTo>
                    <a:pt x="107193" y="93263"/>
                  </a:lnTo>
                  <a:lnTo>
                    <a:pt x="107193" y="93263"/>
                  </a:lnTo>
                  <a:cubicBezTo>
                    <a:pt x="95803" y="109423"/>
                    <a:pt x="76935" y="118632"/>
                    <a:pt x="57187" y="117669"/>
                  </a:cubicBezTo>
                  <a:cubicBezTo>
                    <a:pt x="37439" y="116706"/>
                    <a:pt x="19557" y="105704"/>
                    <a:pt x="9794" y="88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4;p54">
              <a:extLst>
                <a:ext uri="{FF2B5EF4-FFF2-40B4-BE49-F238E27FC236}">
                  <a16:creationId xmlns:a16="http://schemas.microsoft.com/office/drawing/2014/main" id="{A9F1EC6A-A818-CB45-A56A-CBCD406EAA1C}"/>
                </a:ext>
              </a:extLst>
            </p:cNvPr>
            <p:cNvSpPr/>
            <p:nvPr/>
          </p:nvSpPr>
          <p:spPr>
            <a:xfrm>
              <a:off x="3290512" y="2002989"/>
              <a:ext cx="1069408" cy="425268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9.7</a:t>
              </a:r>
              <a:endParaRPr dirty="0"/>
            </a:p>
          </p:txBody>
        </p:sp>
        <p:sp>
          <p:nvSpPr>
            <p:cNvPr id="39" name="Google Shape;1296;p54">
              <a:extLst>
                <a:ext uri="{FF2B5EF4-FFF2-40B4-BE49-F238E27FC236}">
                  <a16:creationId xmlns:a16="http://schemas.microsoft.com/office/drawing/2014/main" id="{298A5969-4DB0-9E49-ABF0-0AD9BB9B7CED}"/>
                </a:ext>
              </a:extLst>
            </p:cNvPr>
            <p:cNvSpPr/>
            <p:nvPr/>
          </p:nvSpPr>
          <p:spPr>
            <a:xfrm>
              <a:off x="4532852" y="1223330"/>
              <a:ext cx="1203084" cy="99229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97;p54">
              <a:extLst>
                <a:ext uri="{FF2B5EF4-FFF2-40B4-BE49-F238E27FC236}">
                  <a16:creationId xmlns:a16="http://schemas.microsoft.com/office/drawing/2014/main" id="{82857214-A11D-1B4F-8333-E9A3096FBDCE}"/>
                </a:ext>
              </a:extLst>
            </p:cNvPr>
            <p:cNvSpPr txBox="1"/>
            <p:nvPr/>
          </p:nvSpPr>
          <p:spPr>
            <a:xfrm>
              <a:off x="4555687" y="1458799"/>
              <a:ext cx="1157414" cy="733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123825" rIns="123825" bIns="123825" anchor="t" anchorCtr="0">
              <a:noAutofit/>
            </a:bodyPr>
            <a:lstStyle/>
            <a:p>
              <a:pPr marL="114300" marR="0" lvl="1" indent="-25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Impacto</a:t>
              </a:r>
              <a:endParaRPr dirty="0"/>
            </a:p>
          </p:txBody>
        </p:sp>
        <p:sp>
          <p:nvSpPr>
            <p:cNvPr id="41" name="Google Shape;1298;p54">
              <a:extLst>
                <a:ext uri="{FF2B5EF4-FFF2-40B4-BE49-F238E27FC236}">
                  <a16:creationId xmlns:a16="http://schemas.microsoft.com/office/drawing/2014/main" id="{D611BEA9-181A-3A42-B43D-5B7AB4A14689}"/>
                </a:ext>
              </a:extLst>
            </p:cNvPr>
            <p:cNvSpPr/>
            <p:nvPr/>
          </p:nvSpPr>
          <p:spPr>
            <a:xfrm>
              <a:off x="4800204" y="1010696"/>
              <a:ext cx="1069408" cy="425268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9.6</a:t>
              </a:r>
              <a:endParaRPr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93E7B120-E0E8-6546-89FE-B563E4D1B0C8}"/>
              </a:ext>
            </a:extLst>
          </p:cNvPr>
          <p:cNvSpPr txBox="1"/>
          <p:nvPr/>
        </p:nvSpPr>
        <p:spPr>
          <a:xfrm>
            <a:off x="8417431" y="2654299"/>
            <a:ext cx="33640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Se ha construido un modelo de fortalecimiento a los emprendedores en cada una de las etapas de su proceso; programas de formación, asesorías especializadas, espacios de visibilización y alianzas con actores del ecosistema de emprendimiento, constituyen los ejes principales de este modelo. </a:t>
            </a:r>
          </a:p>
          <a:p>
            <a:endParaRPr lang="es-CO" dirty="0"/>
          </a:p>
        </p:txBody>
      </p:sp>
      <p:grpSp>
        <p:nvGrpSpPr>
          <p:cNvPr id="38" name="Grupo 37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42" name="Grupo 4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6" name="Flecha derecha 5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Elipse 5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3" name="Grupo 4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4" name="Flecha derecha 5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5" name="Elipse 5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8" name="Rectángulo 5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9" name="Grupo 58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60" name="Grupo 59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64" name="Conector recto 63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ángulo 64">
                <a:hlinkClick r:id="rId3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Rectángulo 65">
                <a:hlinkClick r:id="rId4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Rectángulo 66">
                <a:hlinkClick r:id="rId5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Rectángulo 67">
                <a:hlinkClick r:id="rId6" action="ppaction://hlinksldjump"/>
              </p:cNvPr>
              <p:cNvSpPr/>
              <p:nvPr/>
            </p:nvSpPr>
            <p:spPr>
              <a:xfrm>
                <a:off x="3731457" y="216583"/>
                <a:ext cx="12788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1" name="Rectángulo 60">
              <a:hlinkClick r:id="rId7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Rectángulo 61">
              <a:hlinkClick r:id="rId8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ectángulo 62">
              <a:hlinkClick r:id="rId9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46" name="Rectángulo 45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1" name="CuadroTexto 50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82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F8C0948-420F-6846-845E-769ABEC4CFBD}"/>
              </a:ext>
            </a:extLst>
          </p:cNvPr>
          <p:cNvSpPr txBox="1"/>
          <p:nvPr/>
        </p:nvSpPr>
        <p:spPr>
          <a:xfrm>
            <a:off x="452275" y="1400619"/>
            <a:ext cx="963878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EMPRENDIMIENTO </a:t>
            </a:r>
            <a:r>
              <a:rPr lang="es-ES" sz="3200" spc="300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AUTODIAGNÓSTICO</a:t>
            </a:r>
            <a:r>
              <a:rPr lang="es-ES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spc="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oogle Shape;1318;p55">
            <a:extLst>
              <a:ext uri="{FF2B5EF4-FFF2-40B4-BE49-F238E27FC236}">
                <a16:creationId xmlns:a16="http://schemas.microsoft.com/office/drawing/2014/main" id="{D7CC3239-4ABC-3542-8EDF-020CAA8D794C}"/>
              </a:ext>
            </a:extLst>
          </p:cNvPr>
          <p:cNvGrpSpPr/>
          <p:nvPr/>
        </p:nvGrpSpPr>
        <p:grpSpPr>
          <a:xfrm>
            <a:off x="846144" y="3198218"/>
            <a:ext cx="4314841" cy="2917883"/>
            <a:chOff x="3444655" y="1559599"/>
            <a:chExt cx="4672209" cy="3162713"/>
          </a:xfrm>
        </p:grpSpPr>
        <p:sp>
          <p:nvSpPr>
            <p:cNvPr id="26" name="Google Shape;1319;p55">
              <a:extLst>
                <a:ext uri="{FF2B5EF4-FFF2-40B4-BE49-F238E27FC236}">
                  <a16:creationId xmlns:a16="http://schemas.microsoft.com/office/drawing/2014/main" id="{4942ADDF-320F-C041-93D1-F32EFCBA211B}"/>
                </a:ext>
              </a:extLst>
            </p:cNvPr>
            <p:cNvSpPr/>
            <p:nvPr/>
          </p:nvSpPr>
          <p:spPr>
            <a:xfrm>
              <a:off x="3444655" y="1559599"/>
              <a:ext cx="4672209" cy="3162713"/>
            </a:xfrm>
            <a:prstGeom prst="roundRect">
              <a:avLst>
                <a:gd name="adj" fmla="val 17593"/>
              </a:avLst>
            </a:prstGeom>
            <a:solidFill>
              <a:srgbClr val="D8D8D8"/>
            </a:solidFill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1320;p55">
              <a:extLst>
                <a:ext uri="{FF2B5EF4-FFF2-40B4-BE49-F238E27FC236}">
                  <a16:creationId xmlns:a16="http://schemas.microsoft.com/office/drawing/2014/main" id="{1B032B72-3023-FA44-8A93-8028ABD6F10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89155" y="2045368"/>
              <a:ext cx="4567549" cy="21386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321;p55">
            <a:extLst>
              <a:ext uri="{FF2B5EF4-FFF2-40B4-BE49-F238E27FC236}">
                <a16:creationId xmlns:a16="http://schemas.microsoft.com/office/drawing/2014/main" id="{7666E083-66D2-C143-AE79-24DCEB1C488E}"/>
              </a:ext>
            </a:extLst>
          </p:cNvPr>
          <p:cNvGrpSpPr/>
          <p:nvPr/>
        </p:nvGrpSpPr>
        <p:grpSpPr>
          <a:xfrm>
            <a:off x="6449949" y="3173319"/>
            <a:ext cx="4832154" cy="2917883"/>
            <a:chOff x="2986849" y="1588444"/>
            <a:chExt cx="5262146" cy="3162713"/>
          </a:xfrm>
        </p:grpSpPr>
        <p:sp>
          <p:nvSpPr>
            <p:cNvPr id="29" name="Google Shape;1322;p55">
              <a:extLst>
                <a:ext uri="{FF2B5EF4-FFF2-40B4-BE49-F238E27FC236}">
                  <a16:creationId xmlns:a16="http://schemas.microsoft.com/office/drawing/2014/main" id="{4F0D3147-B7ED-C344-A900-863E48170CE2}"/>
                </a:ext>
              </a:extLst>
            </p:cNvPr>
            <p:cNvSpPr/>
            <p:nvPr/>
          </p:nvSpPr>
          <p:spPr>
            <a:xfrm>
              <a:off x="2986849" y="1588444"/>
              <a:ext cx="5262146" cy="3162713"/>
            </a:xfrm>
            <a:prstGeom prst="roundRect">
              <a:avLst>
                <a:gd name="adj" fmla="val 14617"/>
              </a:avLst>
            </a:prstGeom>
            <a:solidFill>
              <a:srgbClr val="2F2F2F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oogle Shape;1323;p55" descr="Imagen que contiene computadora&#10;&#10;Descripción generada con confianza muy alta">
              <a:extLst>
                <a:ext uri="{FF2B5EF4-FFF2-40B4-BE49-F238E27FC236}">
                  <a16:creationId xmlns:a16="http://schemas.microsoft.com/office/drawing/2014/main" id="{742BB1F6-FE50-F04F-8AFB-7304CCB302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51110" y="1721256"/>
              <a:ext cx="4733625" cy="2897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1324;p55">
              <a:extLst>
                <a:ext uri="{FF2B5EF4-FFF2-40B4-BE49-F238E27FC236}">
                  <a16:creationId xmlns:a16="http://schemas.microsoft.com/office/drawing/2014/main" id="{624A0FEA-AB4A-6E49-BBA9-CBB7A1C50572}"/>
                </a:ext>
              </a:extLst>
            </p:cNvPr>
            <p:cNvSpPr/>
            <p:nvPr/>
          </p:nvSpPr>
          <p:spPr>
            <a:xfrm>
              <a:off x="4461857" y="1692090"/>
              <a:ext cx="2337182" cy="256471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13"/>
                <a:buFont typeface="Calibri"/>
                <a:buNone/>
              </a:pPr>
              <a:r>
                <a:rPr lang="es-CO" sz="101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 DIMENSIÓN</a:t>
              </a:r>
              <a:endParaRPr/>
            </a:p>
          </p:txBody>
        </p:sp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CDB49A9-3BFB-534F-835C-4BC36FC0FEA9}"/>
              </a:ext>
            </a:extLst>
          </p:cNvPr>
          <p:cNvSpPr txBox="1"/>
          <p:nvPr/>
        </p:nvSpPr>
        <p:spPr>
          <a:xfrm>
            <a:off x="3961572" y="2256757"/>
            <a:ext cx="3850823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riángulo isósceles 10">
            <a:extLst>
              <a:ext uri="{FF2B5EF4-FFF2-40B4-BE49-F238E27FC236}">
                <a16:creationId xmlns:a16="http://schemas.microsoft.com/office/drawing/2014/main" id="{C2112848-483C-A24F-86EA-EF6C28735C3A}"/>
              </a:ext>
            </a:extLst>
          </p:cNvPr>
          <p:cNvSpPr/>
          <p:nvPr/>
        </p:nvSpPr>
        <p:spPr>
          <a:xfrm rot="16200000">
            <a:off x="3647215" y="2405391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B88A944-8742-914B-8925-5981C340D5A8}"/>
              </a:ext>
            </a:extLst>
          </p:cNvPr>
          <p:cNvSpPr txBox="1"/>
          <p:nvPr/>
        </p:nvSpPr>
        <p:spPr>
          <a:xfrm>
            <a:off x="4122323" y="2401847"/>
            <a:ext cx="3525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 EMPRENDIMIENTOS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46" name="Grupo 4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0" name="Flecha derecha 4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1" name="Elipse 50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9" name="Elipse 4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2" name="Rectángulo 51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3" name="Grupo 52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4" name="Grupo 53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8" name="Conector recto 57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ángulo 58">
                <a:hlinkClick r:id="rId5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0" name="Rectángulo 59">
                <a:hlinkClick r:id="rId6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1" name="Rectángulo 60">
                <a:hlinkClick r:id="rId7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Rectángulo 61">
                <a:hlinkClick r:id="rId8" action="ppaction://hlinksldjump"/>
              </p:cNvPr>
              <p:cNvSpPr/>
              <p:nvPr/>
            </p:nvSpPr>
            <p:spPr>
              <a:xfrm>
                <a:off x="3731457" y="216583"/>
                <a:ext cx="12788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5" name="Rectángulo 54">
              <a:hlinkClick r:id="rId9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Rectángulo 55">
              <a:hlinkClick r:id="rId10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ectángulo 56">
              <a:hlinkClick r:id="rId11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35" name="Rectángulo 34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0" name="CuadroTexto 3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</a:t>
            </a:r>
            <a:r>
              <a:rPr lang="es-ES" b="1" dirty="0">
                <a:solidFill>
                  <a:schemeClr val="bg1"/>
                </a:solidFill>
              </a:rPr>
              <a:t>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27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31771" y="1431664"/>
            <a:ext cx="59328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CO" sz="3200" b="1" spc="3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MOTIVOS </a:t>
            </a:r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AFILIACIÓN</a:t>
            </a:r>
            <a:endParaRPr lang="es-CO"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8866026" y="4642435"/>
            <a:ext cx="2681539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b="1" dirty="0"/>
              <a:t>1.350</a:t>
            </a:r>
            <a:r>
              <a:rPr lang="es-CO" sz="1600" dirty="0"/>
              <a:t> nuevos afiliados que representan el </a:t>
            </a:r>
            <a:r>
              <a:rPr lang="es-CO" sz="1600" b="1" dirty="0">
                <a:solidFill>
                  <a:schemeClr val="accent2"/>
                </a:solidFill>
              </a:rPr>
              <a:t>77,45% del presupuesto ajustado</a:t>
            </a:r>
            <a:r>
              <a:rPr lang="es-CO" sz="1600" dirty="0"/>
              <a:t> para el 2020 a partir de la pandemia.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8923419" y="1754612"/>
            <a:ext cx="110124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24%</a:t>
            </a:r>
            <a:endParaRPr lang="es-CO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8866026" y="2357606"/>
            <a:ext cx="2681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de los nuevos afiliados manifestaron  interés por los convenios y las medicinas </a:t>
            </a:r>
            <a:r>
              <a:rPr lang="es-CO" sz="1600" dirty="0" err="1"/>
              <a:t>prepagadas</a:t>
            </a:r>
            <a:r>
              <a:rPr lang="es-CO" sz="1600" dirty="0"/>
              <a:t> como principal motivo de afiliación.</a:t>
            </a:r>
          </a:p>
        </p:txBody>
      </p:sp>
      <p:sp>
        <p:nvSpPr>
          <p:cNvPr id="11" name="Triángulo isósceles 10"/>
          <p:cNvSpPr/>
          <p:nvPr/>
        </p:nvSpPr>
        <p:spPr>
          <a:xfrm rot="16200000">
            <a:off x="8584831" y="1859467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20AA14B3-F56A-492A-AAF4-AECFB017D2B3}"/>
              </a:ext>
              <a:ext uri="{147F2762-F138-4A5C-976F-8EAC2B608ADB}">
                <a16:predDERef xmlns:a16="http://schemas.microsoft.com/office/drawing/2014/main" pred="{5E2C36CD-8260-4320-906A-AA835BDCED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725329"/>
              </p:ext>
            </p:extLst>
          </p:nvPr>
        </p:nvGraphicFramePr>
        <p:xfrm>
          <a:off x="639959" y="2198057"/>
          <a:ext cx="8009142" cy="386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1" name="Grupo 40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2" name="Conector recto 41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ángulo 42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Rectángulo 45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8" name="Grupo 47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2" name="Flecha derecha 51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3" name="Elipse 52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9" name="Grupo 48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0" name="Flecha derecha 49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1" name="Elipse 50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4" name="Rectángulo 53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9" name="Grupo 28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36" name="Rectángulo 35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ángulo 39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32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07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F8C0948-420F-6846-845E-769ABEC4CFBD}"/>
              </a:ext>
            </a:extLst>
          </p:cNvPr>
          <p:cNvSpPr txBox="1"/>
          <p:nvPr/>
        </p:nvSpPr>
        <p:spPr>
          <a:xfrm>
            <a:off x="424973" y="1400619"/>
            <a:ext cx="1234397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EMPRENDIMIENTO </a:t>
            </a:r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ASESORÍAS ESPECIALIZADAS</a:t>
            </a:r>
          </a:p>
        </p:txBody>
      </p:sp>
      <p:grpSp>
        <p:nvGrpSpPr>
          <p:cNvPr id="24" name="Google Shape;1341;p56">
            <a:extLst>
              <a:ext uri="{FF2B5EF4-FFF2-40B4-BE49-F238E27FC236}">
                <a16:creationId xmlns:a16="http://schemas.microsoft.com/office/drawing/2014/main" id="{9B95F836-B9EC-BD4A-88FE-F673EC0843E1}"/>
              </a:ext>
            </a:extLst>
          </p:cNvPr>
          <p:cNvGrpSpPr/>
          <p:nvPr/>
        </p:nvGrpSpPr>
        <p:grpSpPr>
          <a:xfrm>
            <a:off x="741983" y="2643283"/>
            <a:ext cx="7905504" cy="2814098"/>
            <a:chOff x="9861" y="70974"/>
            <a:chExt cx="5507554" cy="1960507"/>
          </a:xfrm>
        </p:grpSpPr>
        <p:sp>
          <p:nvSpPr>
            <p:cNvPr id="25" name="Google Shape;1342;p56">
              <a:extLst>
                <a:ext uri="{FF2B5EF4-FFF2-40B4-BE49-F238E27FC236}">
                  <a16:creationId xmlns:a16="http://schemas.microsoft.com/office/drawing/2014/main" id="{72D78087-485C-A349-B657-F36C29FBAD16}"/>
                </a:ext>
              </a:extLst>
            </p:cNvPr>
            <p:cNvSpPr/>
            <p:nvPr/>
          </p:nvSpPr>
          <p:spPr>
            <a:xfrm>
              <a:off x="12489" y="555891"/>
              <a:ext cx="1003580" cy="847813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3;p56">
              <a:extLst>
                <a:ext uri="{FF2B5EF4-FFF2-40B4-BE49-F238E27FC236}">
                  <a16:creationId xmlns:a16="http://schemas.microsoft.com/office/drawing/2014/main" id="{A0C7CBFE-F950-B840-81DF-B6E534728B89}"/>
                </a:ext>
              </a:extLst>
            </p:cNvPr>
            <p:cNvSpPr txBox="1"/>
            <p:nvPr/>
          </p:nvSpPr>
          <p:spPr>
            <a:xfrm>
              <a:off x="9861" y="824121"/>
              <a:ext cx="988891" cy="475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0" tIns="24750" rIns="24750" bIns="24750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</a:pPr>
              <a:r>
                <a:rPr lang="es-CO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Mentores y asesores</a:t>
              </a:r>
              <a:endParaRPr dirty="0"/>
            </a:p>
          </p:txBody>
        </p:sp>
        <p:sp>
          <p:nvSpPr>
            <p:cNvPr id="27" name="Google Shape;1344;p56">
              <a:extLst>
                <a:ext uri="{FF2B5EF4-FFF2-40B4-BE49-F238E27FC236}">
                  <a16:creationId xmlns:a16="http://schemas.microsoft.com/office/drawing/2014/main" id="{69A38A7D-6048-044A-9D06-D778739D3619}"/>
                </a:ext>
              </a:extLst>
            </p:cNvPr>
            <p:cNvSpPr/>
            <p:nvPr/>
          </p:nvSpPr>
          <p:spPr>
            <a:xfrm>
              <a:off x="589893" y="731486"/>
              <a:ext cx="1279692" cy="12796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34" y="81966"/>
                  </a:moveTo>
                  <a:lnTo>
                    <a:pt x="11626" y="80214"/>
                  </a:lnTo>
                  <a:lnTo>
                    <a:pt x="11626" y="80214"/>
                  </a:lnTo>
                  <a:cubicBezTo>
                    <a:pt x="18382" y="96384"/>
                    <a:pt x="32771" y="108108"/>
                    <a:pt x="49972" y="111460"/>
                  </a:cubicBezTo>
                  <a:cubicBezTo>
                    <a:pt x="67173" y="114812"/>
                    <a:pt x="84911" y="109348"/>
                    <a:pt x="97245" y="96899"/>
                  </a:cubicBezTo>
                  <a:lnTo>
                    <a:pt x="94829" y="95110"/>
                  </a:lnTo>
                  <a:lnTo>
                    <a:pt x="103968" y="92541"/>
                  </a:lnTo>
                  <a:lnTo>
                    <a:pt x="103350" y="101417"/>
                  </a:lnTo>
                  <a:lnTo>
                    <a:pt x="100932" y="99627"/>
                  </a:lnTo>
                  <a:lnTo>
                    <a:pt x="100932" y="99627"/>
                  </a:lnTo>
                  <a:cubicBezTo>
                    <a:pt x="87605" y="113392"/>
                    <a:pt x="68252" y="119537"/>
                    <a:pt x="49425" y="115981"/>
                  </a:cubicBezTo>
                  <a:cubicBezTo>
                    <a:pt x="30599" y="112425"/>
                    <a:pt x="14821" y="99644"/>
                    <a:pt x="7434" y="81966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345;p56">
              <a:extLst>
                <a:ext uri="{FF2B5EF4-FFF2-40B4-BE49-F238E27FC236}">
                  <a16:creationId xmlns:a16="http://schemas.microsoft.com/office/drawing/2014/main" id="{0138479B-2565-C74C-9DF4-D2D178E8F35F}"/>
                </a:ext>
              </a:extLst>
            </p:cNvPr>
            <p:cNvSpPr/>
            <p:nvPr/>
          </p:nvSpPr>
          <p:spPr>
            <a:xfrm>
              <a:off x="278360" y="1319829"/>
              <a:ext cx="818868" cy="352105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C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80</a:t>
              </a:r>
              <a:endParaRPr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Google Shape;1347;p56">
              <a:extLst>
                <a:ext uri="{FF2B5EF4-FFF2-40B4-BE49-F238E27FC236}">
                  <a16:creationId xmlns:a16="http://schemas.microsoft.com/office/drawing/2014/main" id="{84892AE7-7DEE-B345-9278-0CEA72E3A1C3}"/>
                </a:ext>
              </a:extLst>
            </p:cNvPr>
            <p:cNvSpPr/>
            <p:nvPr/>
          </p:nvSpPr>
          <p:spPr>
            <a:xfrm>
              <a:off x="1399708" y="585581"/>
              <a:ext cx="1027913" cy="847813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8;p56">
              <a:extLst>
                <a:ext uri="{FF2B5EF4-FFF2-40B4-BE49-F238E27FC236}">
                  <a16:creationId xmlns:a16="http://schemas.microsoft.com/office/drawing/2014/main" id="{56F5B59A-CBF4-B341-802F-0AF5531FE141}"/>
                </a:ext>
              </a:extLst>
            </p:cNvPr>
            <p:cNvSpPr txBox="1"/>
            <p:nvPr/>
          </p:nvSpPr>
          <p:spPr>
            <a:xfrm>
              <a:off x="1417872" y="962949"/>
              <a:ext cx="988891" cy="46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0" tIns="24750" rIns="24750" bIns="24750" anchor="t" anchorCtr="0">
              <a:noAutofit/>
            </a:bodyPr>
            <a:lstStyle/>
            <a:p>
              <a:pPr marL="0"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</a:pPr>
              <a:r>
                <a:rPr lang="es-CO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Formadores</a:t>
              </a:r>
              <a:endParaRPr dirty="0"/>
            </a:p>
          </p:txBody>
        </p:sp>
        <p:sp>
          <p:nvSpPr>
            <p:cNvPr id="32" name="Google Shape;1349;p56">
              <a:extLst>
                <a:ext uri="{FF2B5EF4-FFF2-40B4-BE49-F238E27FC236}">
                  <a16:creationId xmlns:a16="http://schemas.microsoft.com/office/drawing/2014/main" id="{98ED5CDE-EED4-A64A-9D8C-B46B5D3D88A4}"/>
                </a:ext>
              </a:extLst>
            </p:cNvPr>
            <p:cNvSpPr/>
            <p:nvPr/>
          </p:nvSpPr>
          <p:spPr>
            <a:xfrm>
              <a:off x="1939689" y="70974"/>
              <a:ext cx="1262904" cy="12629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01" y="33145"/>
                  </a:moveTo>
                  <a:lnTo>
                    <a:pt x="9801" y="33145"/>
                  </a:lnTo>
                  <a:cubicBezTo>
                    <a:pt x="18824" y="16280"/>
                    <a:pt x="35713" y="5072"/>
                    <a:pt x="54758" y="3311"/>
                  </a:cubicBezTo>
                  <a:cubicBezTo>
                    <a:pt x="73804" y="1550"/>
                    <a:pt x="92462" y="9471"/>
                    <a:pt x="104424" y="24396"/>
                  </a:cubicBezTo>
                  <a:lnTo>
                    <a:pt x="107035" y="22825"/>
                  </a:lnTo>
                  <a:lnTo>
                    <a:pt x="106807" y="31833"/>
                  </a:lnTo>
                  <a:lnTo>
                    <a:pt x="97831" y="28364"/>
                  </a:lnTo>
                  <a:lnTo>
                    <a:pt x="100441" y="26793"/>
                  </a:lnTo>
                  <a:lnTo>
                    <a:pt x="100441" y="26793"/>
                  </a:lnTo>
                  <a:cubicBezTo>
                    <a:pt x="89354" y="13291"/>
                    <a:pt x="72260" y="6213"/>
                    <a:pt x="54873" y="7925"/>
                  </a:cubicBezTo>
                  <a:cubicBezTo>
                    <a:pt x="37487" y="9636"/>
                    <a:pt x="22101" y="19912"/>
                    <a:pt x="13860" y="35317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50;p56">
              <a:extLst>
                <a:ext uri="{FF2B5EF4-FFF2-40B4-BE49-F238E27FC236}">
                  <a16:creationId xmlns:a16="http://schemas.microsoft.com/office/drawing/2014/main" id="{7B3A1C93-3F88-4A4A-BCC7-A3696F39F89B}"/>
                </a:ext>
              </a:extLst>
            </p:cNvPr>
            <p:cNvSpPr/>
            <p:nvPr/>
          </p:nvSpPr>
          <p:spPr>
            <a:xfrm>
              <a:off x="1603786" y="429324"/>
              <a:ext cx="913701" cy="363348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Google Shape;1352;p56">
              <a:extLst>
                <a:ext uri="{FF2B5EF4-FFF2-40B4-BE49-F238E27FC236}">
                  <a16:creationId xmlns:a16="http://schemas.microsoft.com/office/drawing/2014/main" id="{07FA0A10-1E93-7042-BEBC-EE1D19E8FAE8}"/>
                </a:ext>
              </a:extLst>
            </p:cNvPr>
            <p:cNvSpPr/>
            <p:nvPr/>
          </p:nvSpPr>
          <p:spPr>
            <a:xfrm>
              <a:off x="2661756" y="585581"/>
              <a:ext cx="1027913" cy="847813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353;p56">
              <a:extLst>
                <a:ext uri="{FF2B5EF4-FFF2-40B4-BE49-F238E27FC236}">
                  <a16:creationId xmlns:a16="http://schemas.microsoft.com/office/drawing/2014/main" id="{492D988B-8C19-BA4E-A379-458E85585979}"/>
                </a:ext>
              </a:extLst>
            </p:cNvPr>
            <p:cNvSpPr txBox="1"/>
            <p:nvPr/>
          </p:nvSpPr>
          <p:spPr>
            <a:xfrm>
              <a:off x="2681267" y="727387"/>
              <a:ext cx="988891" cy="504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0" tIns="24750" rIns="24750" bIns="24750" anchor="t" anchorCtr="0">
              <a:noAutofit/>
            </a:bodyPr>
            <a:lstStyle/>
            <a:p>
              <a:pPr marL="114300" marR="0" lvl="1" indent="-31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endParaRPr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</a:pPr>
              <a:r>
                <a:rPr lang="es-CO" b="0" i="0" u="none" strike="noStrike" cap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Contactados</a:t>
              </a:r>
              <a:endParaRPr dirty="0"/>
            </a:p>
          </p:txBody>
        </p:sp>
        <p:sp>
          <p:nvSpPr>
            <p:cNvPr id="37" name="Google Shape;1354;p56">
              <a:extLst>
                <a:ext uri="{FF2B5EF4-FFF2-40B4-BE49-F238E27FC236}">
                  <a16:creationId xmlns:a16="http://schemas.microsoft.com/office/drawing/2014/main" id="{BE006999-D7F5-0F4E-8AFD-C8E732B88D2D}"/>
                </a:ext>
              </a:extLst>
            </p:cNvPr>
            <p:cNvSpPr/>
            <p:nvPr/>
          </p:nvSpPr>
          <p:spPr>
            <a:xfrm>
              <a:off x="3293764" y="589013"/>
              <a:ext cx="1442468" cy="14424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63" y="88302"/>
                  </a:moveTo>
                  <a:lnTo>
                    <a:pt x="13668" y="86312"/>
                  </a:lnTo>
                  <a:lnTo>
                    <a:pt x="13668" y="86312"/>
                  </a:lnTo>
                  <a:cubicBezTo>
                    <a:pt x="22548" y="101948"/>
                    <a:pt x="38715" y="112050"/>
                    <a:pt x="56661" y="113177"/>
                  </a:cubicBezTo>
                  <a:cubicBezTo>
                    <a:pt x="74607" y="114304"/>
                    <a:pt x="91911" y="106303"/>
                    <a:pt x="102677" y="91900"/>
                  </a:cubicBezTo>
                  <a:lnTo>
                    <a:pt x="100353" y="90581"/>
                  </a:lnTo>
                  <a:lnTo>
                    <a:pt x="108085" y="87307"/>
                  </a:lnTo>
                  <a:lnTo>
                    <a:pt x="108532" y="95226"/>
                  </a:lnTo>
                  <a:lnTo>
                    <a:pt x="106208" y="93906"/>
                  </a:lnTo>
                  <a:lnTo>
                    <a:pt x="106208" y="93906"/>
                  </a:lnTo>
                  <a:cubicBezTo>
                    <a:pt x="94712" y="109572"/>
                    <a:pt x="76061" y="118347"/>
                    <a:pt x="56662" y="117215"/>
                  </a:cubicBezTo>
                  <a:cubicBezTo>
                    <a:pt x="37263" y="116084"/>
                    <a:pt x="19759" y="105199"/>
                    <a:pt x="10163" y="88302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355;p56">
              <a:extLst>
                <a:ext uri="{FF2B5EF4-FFF2-40B4-BE49-F238E27FC236}">
                  <a16:creationId xmlns:a16="http://schemas.microsoft.com/office/drawing/2014/main" id="{CFFB3668-04C8-B943-93C4-936456CED54D}"/>
                </a:ext>
              </a:extLst>
            </p:cNvPr>
            <p:cNvSpPr/>
            <p:nvPr/>
          </p:nvSpPr>
          <p:spPr>
            <a:xfrm>
              <a:off x="2976629" y="1277138"/>
              <a:ext cx="913701" cy="363348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C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44</a:t>
              </a:r>
              <a:endPara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Google Shape;1357;p56">
              <a:extLst>
                <a:ext uri="{FF2B5EF4-FFF2-40B4-BE49-F238E27FC236}">
                  <a16:creationId xmlns:a16="http://schemas.microsoft.com/office/drawing/2014/main" id="{848B7667-D846-5A4D-B6C6-A82B22E9A22F}"/>
                </a:ext>
              </a:extLst>
            </p:cNvPr>
            <p:cNvSpPr/>
            <p:nvPr/>
          </p:nvSpPr>
          <p:spPr>
            <a:xfrm>
              <a:off x="4121046" y="610998"/>
              <a:ext cx="1396369" cy="847813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5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58;p56">
              <a:extLst>
                <a:ext uri="{FF2B5EF4-FFF2-40B4-BE49-F238E27FC236}">
                  <a16:creationId xmlns:a16="http://schemas.microsoft.com/office/drawing/2014/main" id="{8BE46E62-F506-2442-A677-1EF9857EA36A}"/>
                </a:ext>
              </a:extLst>
            </p:cNvPr>
            <p:cNvSpPr txBox="1"/>
            <p:nvPr/>
          </p:nvSpPr>
          <p:spPr>
            <a:xfrm>
              <a:off x="4140557" y="812183"/>
              <a:ext cx="1357347" cy="627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50" tIns="24750" rIns="24750" bIns="24750" anchor="t" anchorCtr="0">
              <a:noAutofit/>
            </a:bodyPr>
            <a:lstStyle/>
            <a:p>
              <a:pPr marL="171450" marR="0" lvl="1" indent="-57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1" algn="ctr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600"/>
              </a:pPr>
              <a:r>
                <a:rPr lang="es-CO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Entrevistados</a:t>
              </a:r>
              <a:endParaRPr dirty="0">
                <a:latin typeface="+mj-lt"/>
              </a:endParaRPr>
            </a:p>
          </p:txBody>
        </p:sp>
        <p:sp>
          <p:nvSpPr>
            <p:cNvPr id="42" name="Google Shape;1359;p56">
              <a:extLst>
                <a:ext uri="{FF2B5EF4-FFF2-40B4-BE49-F238E27FC236}">
                  <a16:creationId xmlns:a16="http://schemas.microsoft.com/office/drawing/2014/main" id="{BBEFEB5F-989F-5745-9D19-FBA76118B902}"/>
                </a:ext>
              </a:extLst>
            </p:cNvPr>
            <p:cNvSpPr/>
            <p:nvPr/>
          </p:nvSpPr>
          <p:spPr>
            <a:xfrm>
              <a:off x="4533699" y="429324"/>
              <a:ext cx="913701" cy="363348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C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38</a:t>
              </a:r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F0AA068-1EE4-4F49-9957-8D38CF15C687}"/>
              </a:ext>
            </a:extLst>
          </p:cNvPr>
          <p:cNvSpPr txBox="1"/>
          <p:nvPr/>
        </p:nvSpPr>
        <p:spPr>
          <a:xfrm>
            <a:off x="9648924" y="3062273"/>
            <a:ext cx="171788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49" name="Triángulo isósceles 10">
            <a:extLst>
              <a:ext uri="{FF2B5EF4-FFF2-40B4-BE49-F238E27FC236}">
                <a16:creationId xmlns:a16="http://schemas.microsoft.com/office/drawing/2014/main" id="{2D974180-1BAB-CA42-8484-944E3C59C118}"/>
              </a:ext>
            </a:extLst>
          </p:cNvPr>
          <p:cNvSpPr/>
          <p:nvPr/>
        </p:nvSpPr>
        <p:spPr>
          <a:xfrm rot="16200000">
            <a:off x="9310334" y="3167128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44C88A-2D24-4F4F-A829-B0DEAC057696}"/>
              </a:ext>
            </a:extLst>
          </p:cNvPr>
          <p:cNvSpPr txBox="1"/>
          <p:nvPr/>
        </p:nvSpPr>
        <p:spPr>
          <a:xfrm>
            <a:off x="9520175" y="3780187"/>
            <a:ext cx="2187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EMPRENDIMIENTOS ASIGNADOS </a:t>
            </a:r>
            <a:endParaRPr lang="es-CO" dirty="0"/>
          </a:p>
          <a:p>
            <a:endParaRPr lang="es-CO" dirty="0"/>
          </a:p>
        </p:txBody>
      </p:sp>
      <p:grpSp>
        <p:nvGrpSpPr>
          <p:cNvPr id="39" name="Grupo 38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43" name="Grupo 4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7" name="Flecha derecha 4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0" name="Elipse 59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Elipse 4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61" name="Rectángulo 60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62" name="Grupo 61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63" name="Grupo 62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67" name="Conector recto 66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ángulo 67">
                <a:hlinkClick r:id="rId3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Rectángulo 68">
                <a:hlinkClick r:id="rId4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Rectángulo 69">
                <a:hlinkClick r:id="rId5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Rectángulo 70">
                <a:hlinkClick r:id="rId6" action="ppaction://hlinksldjump"/>
              </p:cNvPr>
              <p:cNvSpPr/>
              <p:nvPr/>
            </p:nvSpPr>
            <p:spPr>
              <a:xfrm>
                <a:off x="3731457" y="216583"/>
                <a:ext cx="12788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4" name="Rectángulo 63">
              <a:hlinkClick r:id="rId7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ectángulo 64">
              <a:hlinkClick r:id="rId8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Rectángulo 65">
              <a:hlinkClick r:id="rId9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52" name="Rectángulo 51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Rectángulo 55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57" name="CuadroTexto 56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20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F8C0948-420F-6846-845E-769ABEC4CFBD}"/>
              </a:ext>
            </a:extLst>
          </p:cNvPr>
          <p:cNvSpPr txBox="1"/>
          <p:nvPr/>
        </p:nvSpPr>
        <p:spPr>
          <a:xfrm>
            <a:off x="457574" y="1400425"/>
            <a:ext cx="1071111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EMPRENDIMIENTO</a:t>
            </a:r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ESPACIOS DE VISIBILIZACIÓN Y NETWORKING</a:t>
            </a:r>
          </a:p>
          <a:p>
            <a:endParaRPr lang="es-ES" sz="3200" b="1" spc="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Google Shape;1382;p57">
            <a:extLst>
              <a:ext uri="{FF2B5EF4-FFF2-40B4-BE49-F238E27FC236}">
                <a16:creationId xmlns:a16="http://schemas.microsoft.com/office/drawing/2014/main" id="{9C48B252-DBE7-A046-A3D1-ACDE9519316A}"/>
              </a:ext>
            </a:extLst>
          </p:cNvPr>
          <p:cNvSpPr txBox="1"/>
          <p:nvPr/>
        </p:nvSpPr>
        <p:spPr>
          <a:xfrm>
            <a:off x="4878272" y="4352477"/>
            <a:ext cx="2142610" cy="134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Coworking experience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Clasificados</a:t>
            </a:r>
            <a:endParaRPr sz="14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Espacios de networking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Coworking talks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Cortinillas en eventos</a:t>
            </a:r>
            <a:endParaRPr sz="14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Lunadas</a:t>
            </a:r>
            <a:endParaRPr sz="1400" dirty="0"/>
          </a:p>
        </p:txBody>
      </p:sp>
      <p:pic>
        <p:nvPicPr>
          <p:cNvPr id="102" name="Google Shape;1383;p57" descr="Imagen que contiene sostener, alimentos, jugador, firmar&#10;&#10;Descripción generada automáticamente">
            <a:extLst>
              <a:ext uri="{FF2B5EF4-FFF2-40B4-BE49-F238E27FC236}">
                <a16:creationId xmlns:a16="http://schemas.microsoft.com/office/drawing/2014/main" id="{62317B1F-E0BD-754D-BC2A-1BBE62215E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0764" y="3011887"/>
            <a:ext cx="1884111" cy="161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384;p57">
            <a:extLst>
              <a:ext uri="{FF2B5EF4-FFF2-40B4-BE49-F238E27FC236}">
                <a16:creationId xmlns:a16="http://schemas.microsoft.com/office/drawing/2014/main" id="{E0ED269D-A5A3-364E-A92D-3ACB3EA5B0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2561" y="4735493"/>
            <a:ext cx="2038128" cy="147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385;p57" descr="Imagen que contiene persona, hombre, tabla, frente&#10;&#10;Descripción generada automáticamente">
            <a:extLst>
              <a:ext uri="{FF2B5EF4-FFF2-40B4-BE49-F238E27FC236}">
                <a16:creationId xmlns:a16="http://schemas.microsoft.com/office/drawing/2014/main" id="{237CB552-307D-7C4F-AE07-50AAA4B31C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857" y="3056787"/>
            <a:ext cx="1815663" cy="310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386;p57">
            <a:extLst>
              <a:ext uri="{FF2B5EF4-FFF2-40B4-BE49-F238E27FC236}">
                <a16:creationId xmlns:a16="http://schemas.microsoft.com/office/drawing/2014/main" id="{58327B3B-C794-4D44-87BC-D00DADC80941}"/>
              </a:ext>
            </a:extLst>
          </p:cNvPr>
          <p:cNvSpPr txBox="1">
            <a:spLocks/>
          </p:cNvSpPr>
          <p:nvPr/>
        </p:nvSpPr>
        <p:spPr>
          <a:xfrm>
            <a:off x="8608281" y="2261668"/>
            <a:ext cx="2296829" cy="6023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2"/>
              </a:spcBef>
              <a:buClr>
                <a:schemeClr val="dk1"/>
              </a:buClr>
              <a:buSzPts val="462"/>
              <a:buFont typeface="Arial" panose="020B0604020202020204" pitchFamily="34" charset="0"/>
              <a:buNone/>
            </a:pPr>
            <a:endParaRPr lang="es-CO" sz="462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387;p5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93AFBF6-BC4B-044C-A0ED-0DC89EA5C9C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8043" y="3393128"/>
            <a:ext cx="988428" cy="98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388;p57" descr="Imagen que contiene dibujo, cuarto, tabla&#10;&#10;Descripción generada automáticamente">
            <a:extLst>
              <a:ext uri="{FF2B5EF4-FFF2-40B4-BE49-F238E27FC236}">
                <a16:creationId xmlns:a16="http://schemas.microsoft.com/office/drawing/2014/main" id="{513803D4-63AB-C94C-A2E5-27D5622BF9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2545" y="4490211"/>
            <a:ext cx="1034744" cy="32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389;p57">
            <a:extLst>
              <a:ext uri="{FF2B5EF4-FFF2-40B4-BE49-F238E27FC236}">
                <a16:creationId xmlns:a16="http://schemas.microsoft.com/office/drawing/2014/main" id="{D4800633-D2B1-DB4C-9A6E-5F04041CB1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11937" y="4524347"/>
            <a:ext cx="1175842" cy="35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390;p5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0E07F10-D39B-B34F-9AB8-D676DD5C8D3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1643" y="3588537"/>
            <a:ext cx="672921" cy="62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391;p5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A444E11-1527-B54C-B481-2213202069F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18731" y="4642579"/>
            <a:ext cx="839311" cy="28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392;p5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F47017C-A947-084B-B402-0D77A55788A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11229" y="3701598"/>
            <a:ext cx="776540" cy="36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393;p57" descr="Imagen que contiene señal, alimentos&#10;&#10;Descripción generada automáticamente">
            <a:extLst>
              <a:ext uri="{FF2B5EF4-FFF2-40B4-BE49-F238E27FC236}">
                <a16:creationId xmlns:a16="http://schemas.microsoft.com/office/drawing/2014/main" id="{C565E9A4-2DB2-5143-8D4F-6BAB700C3EE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17347" y="4485828"/>
            <a:ext cx="964888" cy="33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394;p5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4DC492B-BFE3-344C-9056-39DCC90F524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04243" y="3481085"/>
            <a:ext cx="765869" cy="78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395;p57" descr="Entradas - Uniandinos | Asociación de Egresados de la Universidad de los  Andes |Uniandinos | Asociación de Egresados de la Universidad de los Andes">
            <a:extLst>
              <a:ext uri="{FF2B5EF4-FFF2-40B4-BE49-F238E27FC236}">
                <a16:creationId xmlns:a16="http://schemas.microsoft.com/office/drawing/2014/main" id="{3D6BA478-414D-0849-A47E-8F72D4C912C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r="55524"/>
          <a:stretch/>
        </p:blipFill>
        <p:spPr>
          <a:xfrm>
            <a:off x="8410445" y="4966035"/>
            <a:ext cx="997143" cy="74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396;p57">
            <a:extLst>
              <a:ext uri="{FF2B5EF4-FFF2-40B4-BE49-F238E27FC236}">
                <a16:creationId xmlns:a16="http://schemas.microsoft.com/office/drawing/2014/main" id="{DDFD3A2A-8370-DA48-8EEB-DF2C5601E84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6176" t="26874" r="78294" b="62355"/>
          <a:stretch/>
        </p:blipFill>
        <p:spPr>
          <a:xfrm>
            <a:off x="9531753" y="5077042"/>
            <a:ext cx="1136075" cy="44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397;p57">
            <a:extLst>
              <a:ext uri="{FF2B5EF4-FFF2-40B4-BE49-F238E27FC236}">
                <a16:creationId xmlns:a16="http://schemas.microsoft.com/office/drawing/2014/main" id="{9B345D82-DBF6-8F43-8033-85E9C895A55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32598" t="53801" r="55893" b="33827"/>
          <a:stretch/>
        </p:blipFill>
        <p:spPr>
          <a:xfrm>
            <a:off x="7446695" y="5124410"/>
            <a:ext cx="757030" cy="45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398;p57">
            <a:extLst>
              <a:ext uri="{FF2B5EF4-FFF2-40B4-BE49-F238E27FC236}">
                <a16:creationId xmlns:a16="http://schemas.microsoft.com/office/drawing/2014/main" id="{AB6AC8AB-4861-7745-B0CD-4DBEF5E36ECD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29923" t="45053" r="54285" b="42704"/>
          <a:stretch/>
        </p:blipFill>
        <p:spPr>
          <a:xfrm>
            <a:off x="10928802" y="5059687"/>
            <a:ext cx="1016427" cy="44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399;p57">
            <a:extLst>
              <a:ext uri="{FF2B5EF4-FFF2-40B4-BE49-F238E27FC236}">
                <a16:creationId xmlns:a16="http://schemas.microsoft.com/office/drawing/2014/main" id="{5F3AD8F5-221E-0847-B4BC-FBBFCC852DC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75733" t="45018" r="5503" b="44651"/>
          <a:stretch/>
        </p:blipFill>
        <p:spPr>
          <a:xfrm>
            <a:off x="7259388" y="5721261"/>
            <a:ext cx="1236145" cy="38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400;p57">
            <a:extLst>
              <a:ext uri="{FF2B5EF4-FFF2-40B4-BE49-F238E27FC236}">
                <a16:creationId xmlns:a16="http://schemas.microsoft.com/office/drawing/2014/main" id="{B8E140D5-DC90-504B-AA8C-83A47E82EF0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30232" t="62490" r="53721" b="24956"/>
          <a:stretch/>
        </p:blipFill>
        <p:spPr>
          <a:xfrm>
            <a:off x="8461251" y="5643815"/>
            <a:ext cx="1126051" cy="49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CuadroTexto 129">
            <a:extLst>
              <a:ext uri="{FF2B5EF4-FFF2-40B4-BE49-F238E27FC236}">
                <a16:creationId xmlns:a16="http://schemas.microsoft.com/office/drawing/2014/main" id="{88550599-13BC-7641-831D-4107F392059F}"/>
              </a:ext>
            </a:extLst>
          </p:cNvPr>
          <p:cNvSpPr txBox="1"/>
          <p:nvPr/>
        </p:nvSpPr>
        <p:spPr>
          <a:xfrm>
            <a:off x="7784599" y="2586541"/>
            <a:ext cx="3850823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Triángulo isósceles 10">
            <a:extLst>
              <a:ext uri="{FF2B5EF4-FFF2-40B4-BE49-F238E27FC236}">
                <a16:creationId xmlns:a16="http://schemas.microsoft.com/office/drawing/2014/main" id="{504D7D88-25CC-A741-A325-1D3424B1DA45}"/>
              </a:ext>
            </a:extLst>
          </p:cNvPr>
          <p:cNvSpPr/>
          <p:nvPr/>
        </p:nvSpPr>
        <p:spPr>
          <a:xfrm rot="16200000">
            <a:off x="7470242" y="2735175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73E1B380-26A6-0E42-9FF3-20ECB7911D56}"/>
              </a:ext>
            </a:extLst>
          </p:cNvPr>
          <p:cNvSpPr txBox="1"/>
          <p:nvPr/>
        </p:nvSpPr>
        <p:spPr>
          <a:xfrm>
            <a:off x="7963161" y="2648673"/>
            <a:ext cx="352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480"/>
            </a:pPr>
            <a:r>
              <a:rPr lang="es-CO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ALIANZAS </a:t>
            </a:r>
          </a:p>
          <a:p>
            <a:pPr algn="ctr">
              <a:buClr>
                <a:srgbClr val="000000"/>
              </a:buClr>
              <a:buSzPts val="1480"/>
            </a:pPr>
            <a:r>
              <a:rPr lang="es-CO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ESTRATÉGICAS - ECOSISTEMA </a:t>
            </a:r>
            <a:endParaRPr lang="es-CO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6C944F0-8678-8D45-82D0-C4F861BD9C70}"/>
              </a:ext>
            </a:extLst>
          </p:cNvPr>
          <p:cNvSpPr/>
          <p:nvPr/>
        </p:nvSpPr>
        <p:spPr>
          <a:xfrm>
            <a:off x="4374453" y="4078817"/>
            <a:ext cx="58862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0" dirty="0">
                <a:solidFill>
                  <a:srgbClr val="FF5050"/>
                </a:solidFill>
                <a:ea typeface="Calibri"/>
                <a:cs typeface="Calibri"/>
                <a:sym typeface="Calibri"/>
              </a:rPr>
              <a:t>{</a:t>
            </a:r>
            <a:endParaRPr lang="es-CO" sz="10000" dirty="0"/>
          </a:p>
        </p:txBody>
      </p:sp>
      <p:grpSp>
        <p:nvGrpSpPr>
          <p:cNvPr id="43" name="Grupo 42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44" name="Grupo 4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6" name="Flecha derecha 4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7" name="Elipse 46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0" name="Rectángulo 49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1" name="Grupo 50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52" name="Grupo 51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6" name="Conector recto 55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ángulo 56">
                <a:hlinkClick r:id="rId20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Rectángulo 57">
                <a:hlinkClick r:id="rId21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9" name="Rectángulo 58">
                <a:hlinkClick r:id="rId22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0" name="Rectángulo 59">
                <a:hlinkClick r:id="rId23" action="ppaction://hlinksldjump"/>
              </p:cNvPr>
              <p:cNvSpPr/>
              <p:nvPr/>
            </p:nvSpPr>
            <p:spPr>
              <a:xfrm>
                <a:off x="3731457" y="216583"/>
                <a:ext cx="12788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3" name="Rectángulo 52">
              <a:hlinkClick r:id="rId24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Rectángulo 53">
              <a:hlinkClick r:id="rId25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err="1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ectángulo 54">
              <a:hlinkClick r:id="rId26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62" name="Imagen 6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63" name="Rectángulo 62">
              <a:hlinkClick r:id="rId2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4" name="Rectángulo 63">
              <a:hlinkClick r:id="rId2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Rectángulo 64">
              <a:hlinkClick r:id="rId3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Rectángulo 65">
              <a:hlinkClick r:id="rId3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Rectángulo 66">
              <a:hlinkClick r:id="rId3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8" name="CuadroTexto 6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25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F8C0948-420F-6846-845E-769ABEC4CFBD}"/>
              </a:ext>
            </a:extLst>
          </p:cNvPr>
          <p:cNvSpPr txBox="1"/>
          <p:nvPr/>
        </p:nvSpPr>
        <p:spPr>
          <a:xfrm>
            <a:off x="424973" y="1400619"/>
            <a:ext cx="987835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CHIQUIANDINOS</a:t>
            </a:r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CRECIMIENTO CLUB</a:t>
            </a:r>
            <a:endParaRPr lang="es-ES" sz="3200" b="1" spc="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Google Shape;1415;p58">
            <a:extLst>
              <a:ext uri="{FF2B5EF4-FFF2-40B4-BE49-F238E27FC236}">
                <a16:creationId xmlns:a16="http://schemas.microsoft.com/office/drawing/2014/main" id="{68B691FB-355C-9349-8342-C9A2B36220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1443" y="2241474"/>
            <a:ext cx="2075435" cy="308852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417;p58">
            <a:extLst>
              <a:ext uri="{FF2B5EF4-FFF2-40B4-BE49-F238E27FC236}">
                <a16:creationId xmlns:a16="http://schemas.microsoft.com/office/drawing/2014/main" id="{2CD3B500-0C3B-414D-A223-4B5A8E717C9A}"/>
              </a:ext>
            </a:extLst>
          </p:cNvPr>
          <p:cNvSpPr txBox="1"/>
          <p:nvPr/>
        </p:nvSpPr>
        <p:spPr>
          <a:xfrm>
            <a:off x="628982" y="3324074"/>
            <a:ext cx="55922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s-CO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 través de diferentes eventos virtuales y estrategias en este año 2020, se logró vincular al Club de Chiquiandinos a los niños, con un crecimiento del </a:t>
            </a:r>
            <a:r>
              <a:rPr lang="es-CO" sz="1800" b="1" i="0" u="none" strike="noStrike" cap="none" dirty="0">
                <a:solidFill>
                  <a:srgbClr val="FF5050"/>
                </a:solidFill>
                <a:latin typeface="Calibri"/>
                <a:ea typeface="Calibri"/>
                <a:cs typeface="Calibri"/>
                <a:sym typeface="Calibri"/>
              </a:rPr>
              <a:t>17%</a:t>
            </a:r>
            <a:r>
              <a:rPr lang="es-CO" sz="1800" b="0" i="0" u="none" strike="noStrike" cap="none" dirty="0">
                <a:solidFill>
                  <a:srgbClr val="FF505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800" b="0" i="0" u="none" strike="noStrike" cap="none" dirty="0">
              <a:solidFill>
                <a:srgbClr val="FF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1418;p58">
            <a:extLst>
              <a:ext uri="{FF2B5EF4-FFF2-40B4-BE49-F238E27FC236}">
                <a16:creationId xmlns:a16="http://schemas.microsoft.com/office/drawing/2014/main" id="{08C62D57-7E4E-504C-9EE3-E8EEB21DAB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8065" t="45616" r="36532" b="23870"/>
          <a:stretch/>
        </p:blipFill>
        <p:spPr>
          <a:xfrm>
            <a:off x="6260209" y="2925642"/>
            <a:ext cx="3605910" cy="243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Google Shape;1420;p58">
            <a:extLst>
              <a:ext uri="{FF2B5EF4-FFF2-40B4-BE49-F238E27FC236}">
                <a16:creationId xmlns:a16="http://schemas.microsoft.com/office/drawing/2014/main" id="{79A7755D-2652-5B4D-B415-89E18CBD2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673323"/>
              </p:ext>
            </p:extLst>
          </p:nvPr>
        </p:nvGraphicFramePr>
        <p:xfrm>
          <a:off x="785737" y="4714773"/>
          <a:ext cx="5160962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Hoja de cálculo" r:id="rId6" imgW="3594100" imgH="457200" progId="Excel.Sheet.12">
                  <p:embed/>
                </p:oleObj>
              </mc:Choice>
              <mc:Fallback>
                <p:oleObj name="Hoja de cálculo" r:id="rId6" imgW="3594100" imgH="457200" progId="Excel.Sheet.12">
                  <p:embed/>
                  <p:pic>
                    <p:nvPicPr>
                      <p:cNvPr id="28" name="Google Shape;1420;p58">
                        <a:extLst>
                          <a:ext uri="{FF2B5EF4-FFF2-40B4-BE49-F238E27FC236}">
                            <a16:creationId xmlns:a16="http://schemas.microsoft.com/office/drawing/2014/main" id="{79A7755D-2652-5B4D-B415-89E18CBD2BC6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785737" y="4714773"/>
                        <a:ext cx="5160962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CuadroTexto 28">
            <a:extLst>
              <a:ext uri="{FF2B5EF4-FFF2-40B4-BE49-F238E27FC236}">
                <a16:creationId xmlns:a16="http://schemas.microsoft.com/office/drawing/2014/main" id="{A270F91F-A406-794B-8E99-143ECA999AA8}"/>
              </a:ext>
            </a:extLst>
          </p:cNvPr>
          <p:cNvSpPr txBox="1"/>
          <p:nvPr/>
        </p:nvSpPr>
        <p:spPr>
          <a:xfrm>
            <a:off x="942492" y="2578597"/>
            <a:ext cx="171788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17%</a:t>
            </a:r>
          </a:p>
        </p:txBody>
      </p:sp>
      <p:sp>
        <p:nvSpPr>
          <p:cNvPr id="30" name="Triángulo isósceles 10">
            <a:extLst>
              <a:ext uri="{FF2B5EF4-FFF2-40B4-BE49-F238E27FC236}">
                <a16:creationId xmlns:a16="http://schemas.microsoft.com/office/drawing/2014/main" id="{3BB9E31C-BA8C-064A-82E4-2D59E9D667CF}"/>
              </a:ext>
            </a:extLst>
          </p:cNvPr>
          <p:cNvSpPr/>
          <p:nvPr/>
        </p:nvSpPr>
        <p:spPr>
          <a:xfrm rot="16200000">
            <a:off x="603902" y="2683452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9629544" y="659702"/>
            <a:ext cx="849118" cy="325261"/>
            <a:chOff x="8125244" y="682036"/>
            <a:chExt cx="849118" cy="325261"/>
          </a:xfrm>
        </p:grpSpPr>
        <p:grpSp>
          <p:nvGrpSpPr>
            <p:cNvPr id="41" name="Grupo 40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2" name="Grupo 41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3" name="Flecha derecha 42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4" name="Elipse 43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7" name="Rectángulo 46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8" name="Grupo 47"/>
          <p:cNvGrpSpPr/>
          <p:nvPr/>
        </p:nvGrpSpPr>
        <p:grpSpPr>
          <a:xfrm>
            <a:off x="54396" y="618015"/>
            <a:ext cx="9376552" cy="512070"/>
            <a:chOff x="0" y="618461"/>
            <a:chExt cx="9376552" cy="512070"/>
          </a:xfrm>
        </p:grpSpPr>
        <p:grpSp>
          <p:nvGrpSpPr>
            <p:cNvPr id="49" name="Grupo 48"/>
            <p:cNvGrpSpPr/>
            <p:nvPr/>
          </p:nvGrpSpPr>
          <p:grpSpPr>
            <a:xfrm>
              <a:off x="0" y="626148"/>
              <a:ext cx="9202189" cy="504383"/>
              <a:chOff x="287419" y="216583"/>
              <a:chExt cx="9202189" cy="504383"/>
            </a:xfrm>
          </p:grpSpPr>
          <p:cxnSp>
            <p:nvCxnSpPr>
              <p:cNvPr id="53" name="Conector recto 52"/>
              <p:cNvCxnSpPr/>
              <p:nvPr/>
            </p:nvCxnSpPr>
            <p:spPr>
              <a:xfrm>
                <a:off x="287419" y="703071"/>
                <a:ext cx="9202189" cy="1789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ángulo 53">
                <a:hlinkClick r:id="rId8" action="ppaction://hlinksldjump"/>
              </p:cNvPr>
              <p:cNvSpPr/>
              <p:nvPr/>
            </p:nvSpPr>
            <p:spPr>
              <a:xfrm>
                <a:off x="631772" y="241406"/>
                <a:ext cx="1151938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rPr>
                  <a:t>Convenios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5" name="Rectángulo 54">
                <a:hlinkClick r:id="rId9" action="ppaction://hlinksldjump"/>
              </p:cNvPr>
              <p:cNvSpPr/>
              <p:nvPr/>
            </p:nvSpPr>
            <p:spPr>
              <a:xfrm>
                <a:off x="1783710" y="231856"/>
                <a:ext cx="1019264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Alianzas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Rectángulo 55">
                <a:hlinkClick r:id="rId10" action="ppaction://hlinksldjump"/>
              </p:cNvPr>
              <p:cNvSpPr/>
              <p:nvPr/>
            </p:nvSpPr>
            <p:spPr>
              <a:xfrm>
                <a:off x="2802972" y="220854"/>
                <a:ext cx="928485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Eventos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Rectángulo 56">
                <a:hlinkClick r:id="rId11" action="ppaction://hlinksldjump"/>
              </p:cNvPr>
              <p:cNvSpPr/>
              <p:nvPr/>
            </p:nvSpPr>
            <p:spPr>
              <a:xfrm>
                <a:off x="3731457" y="216583"/>
                <a:ext cx="1278866" cy="3873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dirty="0" smtClean="0">
                    <a:solidFill>
                      <a:schemeClr val="bg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Relación U.A.</a:t>
                </a:r>
                <a:endPara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0" name="Rectángulo 49">
              <a:hlinkClick r:id="rId12" action="ppaction://hlinksldjump"/>
            </p:cNvPr>
            <p:cNvSpPr/>
            <p:nvPr/>
          </p:nvSpPr>
          <p:spPr>
            <a:xfrm>
              <a:off x="4784094" y="619809"/>
              <a:ext cx="148408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Empleabilidad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ectángulo 50">
              <a:hlinkClick r:id="rId13" action="ppaction://hlinksldjump"/>
            </p:cNvPr>
            <p:cNvSpPr/>
            <p:nvPr/>
          </p:nvSpPr>
          <p:spPr>
            <a:xfrm>
              <a:off x="7908092" y="626148"/>
              <a:ext cx="1468460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err="1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Chiquiandinos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Rectángulo 51">
              <a:hlinkClick r:id="rId14" action="ppaction://hlinksldjump"/>
            </p:cNvPr>
            <p:cNvSpPr/>
            <p:nvPr/>
          </p:nvSpPr>
          <p:spPr>
            <a:xfrm>
              <a:off x="6268180" y="618461"/>
              <a:ext cx="166705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Emprendimiento</a:t>
              </a:r>
              <a:endParaRPr lang="es-CO" sz="14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3"/>
            </a:xfrm>
            <a:prstGeom prst="rect">
              <a:avLst/>
            </a:prstGeom>
          </p:spPr>
        </p:pic>
        <p:sp>
          <p:nvSpPr>
            <p:cNvPr id="33" name="Rectángulo 32">
              <a:hlinkClick r:id="rId16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Rectángulo 33">
              <a:hlinkClick r:id="rId17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Rectángulo 34">
              <a:hlinkClick r:id="rId18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19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20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760910" y="5874327"/>
            <a:ext cx="1491341" cy="605516"/>
            <a:chOff x="760910" y="5874327"/>
            <a:chExt cx="1491341" cy="605516"/>
          </a:xfrm>
        </p:grpSpPr>
        <p:grpSp>
          <p:nvGrpSpPr>
            <p:cNvPr id="4" name="Grupo 3"/>
            <p:cNvGrpSpPr/>
            <p:nvPr/>
          </p:nvGrpSpPr>
          <p:grpSpPr>
            <a:xfrm>
              <a:off x="1646735" y="5874327"/>
              <a:ext cx="605516" cy="605516"/>
              <a:chOff x="1646735" y="5874327"/>
              <a:chExt cx="605516" cy="605516"/>
            </a:xfrm>
          </p:grpSpPr>
          <p:sp>
            <p:nvSpPr>
              <p:cNvPr id="8" name="Elipse 7">
                <a:hlinkClick r:id="" action="ppaction://hlinkshowjump?jump=next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" name="Flecha derecha 8">
                <a:hlinkClick r:id="" action="ppaction://hlinkshowjump?jump=next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 rot="10800000">
              <a:off x="760910" y="5874327"/>
              <a:ext cx="605516" cy="605516"/>
              <a:chOff x="1646735" y="5874327"/>
              <a:chExt cx="605516" cy="605516"/>
            </a:xfrm>
          </p:grpSpPr>
          <p:sp>
            <p:nvSpPr>
              <p:cNvPr id="6" name="Elipse 5">
                <a:hlinkClick r:id="" action="ppaction://hlinkshowjump?jump=previous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" name="Flecha derecha 6">
                <a:hlinkClick r:id="" action="ppaction://hlinkshowjump?jump=previous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4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C504201-D4B0-824D-9919-D9E286A9B067}"/>
              </a:ext>
            </a:extLst>
          </p:cNvPr>
          <p:cNvSpPr/>
          <p:nvPr/>
        </p:nvSpPr>
        <p:spPr>
          <a:xfrm>
            <a:off x="7378836" y="2971800"/>
            <a:ext cx="4267927" cy="2773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3" name="Google Shape;1438;p60">
            <a:extLst>
              <a:ext uri="{FF2B5EF4-FFF2-40B4-BE49-F238E27FC236}">
                <a16:creationId xmlns:a16="http://schemas.microsoft.com/office/drawing/2014/main" id="{7DAB0EE9-AACE-5643-A125-C817C8C68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53913"/>
              </p:ext>
            </p:extLst>
          </p:nvPr>
        </p:nvGraphicFramePr>
        <p:xfrm>
          <a:off x="545237" y="2254023"/>
          <a:ext cx="6064093" cy="3150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Google Shape;1439;p60">
            <a:extLst>
              <a:ext uri="{FF2B5EF4-FFF2-40B4-BE49-F238E27FC236}">
                <a16:creationId xmlns:a16="http://schemas.microsoft.com/office/drawing/2014/main" id="{F65C1E1E-1CE6-524B-A2A7-2304958DAED2}"/>
              </a:ext>
            </a:extLst>
          </p:cNvPr>
          <p:cNvSpPr txBox="1"/>
          <p:nvPr/>
        </p:nvSpPr>
        <p:spPr>
          <a:xfrm>
            <a:off x="7582711" y="3129324"/>
            <a:ext cx="3860176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Durante el </a:t>
            </a:r>
            <a:r>
              <a:rPr lang="es-CO" sz="1400" b="1" i="0" u="none" strike="noStrike" cap="none" dirty="0">
                <a:solidFill>
                  <a:srgbClr val="82BC3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2020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se han atendido más de 61.000 consultas a través de los diferentes canales de servicio, dentro de los principales motivos se encuentra: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Información de la Asociación,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s-CO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Estados de cuenta,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s-CO" sz="14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acturación,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s-CO" sz="14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nscripción a eventos </a:t>
            </a:r>
            <a:endParaRPr sz="14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s-CO" sz="14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</a:t>
            </a:r>
            <a:r>
              <a:rPr lang="es-CO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nformación relacionada con los diferentes convenios colectivos. 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1440;p60">
            <a:extLst>
              <a:ext uri="{FF2B5EF4-FFF2-40B4-BE49-F238E27FC236}">
                <a16:creationId xmlns:a16="http://schemas.microsoft.com/office/drawing/2014/main" id="{F5276465-362F-8E4A-9BA0-5D670F114D83}"/>
              </a:ext>
            </a:extLst>
          </p:cNvPr>
          <p:cNvSpPr txBox="1"/>
          <p:nvPr/>
        </p:nvSpPr>
        <p:spPr>
          <a:xfrm>
            <a:off x="545237" y="5591496"/>
            <a:ext cx="458193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*Datos Informe cierre septiembre de 2020</a:t>
            </a:r>
            <a:endParaRPr sz="1400" b="0" i="0" u="none" strike="noStrike" cap="none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443;p60">
            <a:extLst>
              <a:ext uri="{FF2B5EF4-FFF2-40B4-BE49-F238E27FC236}">
                <a16:creationId xmlns:a16="http://schemas.microsoft.com/office/drawing/2014/main" id="{B513E05B-5829-F24C-A005-E6EC3290CCFC}"/>
              </a:ext>
            </a:extLst>
          </p:cNvPr>
          <p:cNvSpPr/>
          <p:nvPr/>
        </p:nvSpPr>
        <p:spPr>
          <a:xfrm>
            <a:off x="9180344" y="2114660"/>
            <a:ext cx="507506" cy="2952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BC3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2BC32"/>
              </a:solidFill>
              <a:highlight>
                <a:srgbClr val="82BC3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FE374F7-63C1-7B47-9FFA-0F1FE73324B8}"/>
              </a:ext>
            </a:extLst>
          </p:cNvPr>
          <p:cNvSpPr txBox="1"/>
          <p:nvPr/>
        </p:nvSpPr>
        <p:spPr>
          <a:xfrm>
            <a:off x="424973" y="1400619"/>
            <a:ext cx="987835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CANALES</a:t>
            </a:r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ATENCIÓN</a:t>
            </a:r>
            <a:endParaRPr lang="es-ES" sz="3200" b="1" spc="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E759BE6-F6EE-9245-B142-36DCFC819E7F}"/>
              </a:ext>
            </a:extLst>
          </p:cNvPr>
          <p:cNvSpPr txBox="1"/>
          <p:nvPr/>
        </p:nvSpPr>
        <p:spPr>
          <a:xfrm>
            <a:off x="7569824" y="2020128"/>
            <a:ext cx="1419464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3.520</a:t>
            </a:r>
          </a:p>
        </p:txBody>
      </p:sp>
      <p:sp>
        <p:nvSpPr>
          <p:cNvPr id="31" name="Triángulo isósceles 10">
            <a:extLst>
              <a:ext uri="{FF2B5EF4-FFF2-40B4-BE49-F238E27FC236}">
                <a16:creationId xmlns:a16="http://schemas.microsoft.com/office/drawing/2014/main" id="{BB9CA8D0-0A24-0641-A8FC-B0E8599F5C43}"/>
              </a:ext>
            </a:extLst>
          </p:cNvPr>
          <p:cNvSpPr/>
          <p:nvPr/>
        </p:nvSpPr>
        <p:spPr>
          <a:xfrm rot="16200000">
            <a:off x="7360005" y="2084906"/>
            <a:ext cx="273053" cy="23539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14C6DD0-335A-614E-8A8E-1B88AB419849}"/>
              </a:ext>
            </a:extLst>
          </p:cNvPr>
          <p:cNvSpPr txBox="1"/>
          <p:nvPr/>
        </p:nvSpPr>
        <p:spPr>
          <a:xfrm>
            <a:off x="10000606" y="2066075"/>
            <a:ext cx="1646157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NPS: 87%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B19A8A-7CFA-7840-ABAB-24784474406F}"/>
              </a:ext>
            </a:extLst>
          </p:cNvPr>
          <p:cNvSpPr txBox="1"/>
          <p:nvPr/>
        </p:nvSpPr>
        <p:spPr>
          <a:xfrm>
            <a:off x="7496532" y="2379252"/>
            <a:ext cx="1829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# de encuestados</a:t>
            </a:r>
            <a:endParaRPr lang="es-CO" dirty="0"/>
          </a:p>
        </p:txBody>
      </p:sp>
      <p:sp>
        <p:nvSpPr>
          <p:cNvPr id="34" name="Triángulo isósceles 10">
            <a:extLst>
              <a:ext uri="{FF2B5EF4-FFF2-40B4-BE49-F238E27FC236}">
                <a16:creationId xmlns:a16="http://schemas.microsoft.com/office/drawing/2014/main" id="{0E391116-5A37-1449-AE10-068D3EC2BB1C}"/>
              </a:ext>
            </a:extLst>
          </p:cNvPr>
          <p:cNvSpPr/>
          <p:nvPr/>
        </p:nvSpPr>
        <p:spPr>
          <a:xfrm rot="16200000">
            <a:off x="9766996" y="2144584"/>
            <a:ext cx="273053" cy="23539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33" name="Grupo 3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1" name="Flecha derecha 40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2" name="Elipse 41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8" name="Grupo 37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9" name="Flecha derecha 38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0" name="Elipse 39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3" name="Rectángulo 42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4" name="Grupo 43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46" name="Rectángulo 45">
              <a:hlinkClick r:id="rId5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6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7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8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9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ángulo 52">
              <a:hlinkClick r:id="rId10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54" name="Rectángulo 53">
              <a:hlinkClick r:id="rId11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55" name="Rectángulo 54">
              <a:hlinkClick r:id="rId12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56" name="Rectángulo 55">
              <a:hlinkClick r:id="rId13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57" name="Rectángulo 56">
              <a:hlinkClick r:id="rId14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8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456;p61">
            <a:hlinkClick r:id="rId3"/>
            <a:extLst>
              <a:ext uri="{FF2B5EF4-FFF2-40B4-BE49-F238E27FC236}">
                <a16:creationId xmlns:a16="http://schemas.microsoft.com/office/drawing/2014/main" id="{87596098-A2EA-7D4B-8613-43453780CE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1974" y="1421974"/>
            <a:ext cx="8051620" cy="45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D06988A-3D13-9649-81B8-574A871D830C}"/>
              </a:ext>
            </a:extLst>
          </p:cNvPr>
          <p:cNvSpPr txBox="1"/>
          <p:nvPr/>
        </p:nvSpPr>
        <p:spPr>
          <a:xfrm>
            <a:off x="558857" y="1400619"/>
            <a:ext cx="987835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</a:t>
            </a:r>
            <a:endParaRPr lang="es-ES" sz="3200" b="1" spc="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39" name="Grupo 3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3" name="Flecha derecha 4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Elipse 4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1" name="Flecha derecha 4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2" name="Elipse 4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25" name="Rectángulo 2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8" name="Grupo 47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ángulo 49">
              <a:hlinkClick r:id="rId5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51" name="Rectángulo 50">
              <a:hlinkClick r:id="rId6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52" name="Rectángulo 51">
              <a:hlinkClick r:id="rId7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53" name="Rectángulo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54" name="Rectángulo 53">
              <a:hlinkClick r:id="rId9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34" name="Rectángulo 33">
              <a:hlinkClick r:id="rId11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Rectángulo 34">
              <a:hlinkClick r:id="rId12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13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14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5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6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Google Shape;1470;p62">
            <a:extLst>
              <a:ext uri="{FF2B5EF4-FFF2-40B4-BE49-F238E27FC236}">
                <a16:creationId xmlns:a16="http://schemas.microsoft.com/office/drawing/2014/main" id="{571ABBBC-0AE2-9F4E-B76F-6FC18B7FB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755228"/>
              </p:ext>
            </p:extLst>
          </p:nvPr>
        </p:nvGraphicFramePr>
        <p:xfrm>
          <a:off x="745454" y="4144172"/>
          <a:ext cx="10701092" cy="17834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79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1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2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8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48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9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COMUNIDAD</a:t>
                      </a:r>
                      <a:endParaRPr sz="2100" dirty="0"/>
                    </a:p>
                  </a:txBody>
                  <a:tcPr marL="5684" marR="5684" marT="5684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APOYO</a:t>
                      </a:r>
                      <a:endParaRPr sz="2100" dirty="0"/>
                    </a:p>
                  </a:txBody>
                  <a:tcPr marL="5684" marR="5684" marT="5684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RESPONSABILIDAD SOCIAL</a:t>
                      </a:r>
                      <a:endParaRPr sz="2100" dirty="0"/>
                    </a:p>
                  </a:txBody>
                  <a:tcPr marL="5684" marR="5684" marT="5684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CULTURA</a:t>
                      </a:r>
                      <a:endParaRPr sz="2100" dirty="0"/>
                    </a:p>
                  </a:txBody>
                  <a:tcPr marL="5684" marR="5684" marT="5684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ACTUALIZACIÓN Y NETWORKING</a:t>
                      </a:r>
                      <a:endParaRPr sz="2100" dirty="0"/>
                    </a:p>
                  </a:txBody>
                  <a:tcPr marL="5684" marR="5684" marT="5684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UNIANDES</a:t>
                      </a:r>
                      <a:endParaRPr sz="2100" dirty="0"/>
                    </a:p>
                  </a:txBody>
                  <a:tcPr marL="5684" marR="5684" marT="5684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7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•Regionales Norte y Suroccidente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•Capítulos Profesionales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•Capítulos de Afinidad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•Grupos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•Directorio de egresados en el mundo</a:t>
                      </a:r>
                      <a:endParaRPr sz="2100"/>
                    </a:p>
                  </a:txBody>
                  <a:tcPr marL="5684" marR="5684" marT="5684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•FEDU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•Desarrollo Profesional (Emprendimiento/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Empleabilidad)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•Becas </a:t>
                      </a:r>
                      <a:endParaRPr sz="2100"/>
                    </a:p>
                  </a:txBody>
                  <a:tcPr marL="5684" marR="5684" marT="5684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•Voluntariado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•ONGs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•Eventos RS</a:t>
                      </a:r>
                      <a:endParaRPr sz="2100"/>
                    </a:p>
                  </a:txBody>
                  <a:tcPr marL="5684" marR="5684" marT="5684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•Programación Cultural</a:t>
                      </a:r>
                      <a:b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•Galería Espacio Alterno</a:t>
                      </a:r>
                      <a:endParaRPr sz="2100" dirty="0"/>
                    </a:p>
                  </a:txBody>
                  <a:tcPr marL="5684" marR="5684" marT="5684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•Eventos académicos y sociales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•Capacitaciones</a:t>
                      </a:r>
                      <a:b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•Cursos </a:t>
                      </a:r>
                      <a:endParaRPr sz="2100"/>
                    </a:p>
                  </a:txBody>
                  <a:tcPr marL="5684" marR="5684" marT="5684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•Proyectos en común</a:t>
                      </a:r>
                      <a:b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•La U</a:t>
                      </a:r>
                      <a:endParaRPr sz="2100" dirty="0"/>
                    </a:p>
                  </a:txBody>
                  <a:tcPr marL="5684" marR="5684" marT="5684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580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-CO" sz="10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PRIVILEGIOS</a:t>
                      </a:r>
                      <a:endParaRPr sz="21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CONVENIOS / INSTALACIONES</a:t>
                      </a:r>
                      <a:endParaRPr sz="2100" dirty="0"/>
                    </a:p>
                  </a:txBody>
                  <a:tcPr marL="90268" marR="90268" marT="45134" marB="45134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Google Shape;1474;p62">
            <a:extLst>
              <a:ext uri="{FF2B5EF4-FFF2-40B4-BE49-F238E27FC236}">
                <a16:creationId xmlns:a16="http://schemas.microsoft.com/office/drawing/2014/main" id="{680C44E1-058B-A043-A350-E78046CAD066}"/>
              </a:ext>
            </a:extLst>
          </p:cNvPr>
          <p:cNvSpPr txBox="1"/>
          <p:nvPr/>
        </p:nvSpPr>
        <p:spPr>
          <a:xfrm>
            <a:off x="745454" y="2209826"/>
            <a:ext cx="10701092" cy="1775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85750" tIns="0" rIns="8575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CO"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CO" sz="14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CO"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CO" sz="14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CO"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En el 2020 se implementó una estrategia Digital con el propósito de lograr un posicionamiento superior de </a:t>
            </a:r>
            <a:r>
              <a:rPr lang="es-CO" sz="1600" b="1" i="0" u="none" strike="noStrike" cap="none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Uniandinos</a:t>
            </a:r>
            <a:r>
              <a:rPr lang="es-CO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en el campo digital con el fin de aumentar su número de afiliados y facilitar el involucramiento de ellos en beneficios y servicios  asegurando su retención.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CO" sz="14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000"/>
            </a:pPr>
            <a:r>
              <a:rPr lang="es-CO" sz="1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Se respondieron un total de </a:t>
            </a:r>
            <a:r>
              <a:rPr lang="es-CO" sz="1600" b="1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675</a:t>
            </a:r>
            <a:r>
              <a:rPr lang="es-CO" sz="1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solicitudes, de las cuales el 34% correspondieron a capítulos. </a:t>
            </a:r>
          </a:p>
          <a:p>
            <a:pPr>
              <a:buClr>
                <a:srgbClr val="000000"/>
              </a:buClr>
              <a:buSzPts val="1000"/>
            </a:pPr>
            <a:endParaRPr lang="es-CO" sz="140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000"/>
            </a:pPr>
            <a:r>
              <a:rPr lang="es-CO" sz="1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Debido a la Pandemia ocasionada por el COVID -19 el uso de nuestros canales digitales aumentó en un </a:t>
            </a:r>
            <a:r>
              <a:rPr lang="es-CO" sz="1600" b="1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110%</a:t>
            </a:r>
            <a:r>
              <a:rPr lang="es-CO" sz="1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 Situación que nos demandó ser más estratégicos y analíticos a la hora de conocer a nuestro público.</a:t>
            </a:r>
          </a:p>
          <a:p>
            <a:pPr>
              <a:buClr>
                <a:srgbClr val="000000"/>
              </a:buClr>
              <a:buSzPts val="1000"/>
            </a:pPr>
            <a:endParaRPr lang="es-CO" sz="14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000"/>
            </a:pPr>
            <a:endParaRPr lang="es-CO" sz="14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000"/>
            </a:pPr>
            <a:endParaRPr lang="es-CO" sz="140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000"/>
            </a:pPr>
            <a:endParaRPr lang="es-CO" sz="1400" dirty="0"/>
          </a:p>
          <a:p>
            <a:pPr>
              <a:buClr>
                <a:srgbClr val="000000"/>
              </a:buClr>
              <a:buSzPts val="1000"/>
            </a:pPr>
            <a:endParaRPr lang="es-CO" sz="1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ADEC969-D460-1D42-AFF1-F57C6EEAA11D}"/>
              </a:ext>
            </a:extLst>
          </p:cNvPr>
          <p:cNvSpPr txBox="1"/>
          <p:nvPr/>
        </p:nvSpPr>
        <p:spPr>
          <a:xfrm>
            <a:off x="558857" y="1400619"/>
            <a:ext cx="987835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DIGITAL </a:t>
            </a:r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UNIANDINOS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32" name="Grupo 3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6" name="Flecha derecha 3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4" name="Flecha derecha 3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5" name="Elipse 3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26" name="Rectángulo 2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8" name="Grupo 57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ángulo 59">
              <a:hlinkClick r:id="rId3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61" name="Rectángulo 60">
              <a:hlinkClick r:id="rId4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62" name="Rectángulo 61">
              <a:hlinkClick r:id="rId5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63" name="Rectángulo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64" name="Rectángulo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43" name="Rectángulo 42">
              <a:hlinkClick r:id="rId9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Rectángulo 43">
              <a:hlinkClick r:id="rId10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Rectángulo 44">
              <a:hlinkClick r:id="rId11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Rectángulo 45">
              <a:hlinkClick r:id="rId12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13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08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96;p63">
            <a:extLst>
              <a:ext uri="{FF2B5EF4-FFF2-40B4-BE49-F238E27FC236}">
                <a16:creationId xmlns:a16="http://schemas.microsoft.com/office/drawing/2014/main" id="{B83E0336-5B10-D542-8AD3-E9BFDB1E6B82}"/>
              </a:ext>
            </a:extLst>
          </p:cNvPr>
          <p:cNvSpPr txBox="1"/>
          <p:nvPr/>
        </p:nvSpPr>
        <p:spPr>
          <a:xfrm>
            <a:off x="4821868" y="3582908"/>
            <a:ext cx="148988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3000" b="1" i="0" u="none" strike="noStrike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Total visitas</a:t>
            </a:r>
            <a:endParaRPr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Google Shape;1497;p63">
            <a:extLst>
              <a:ext uri="{FF2B5EF4-FFF2-40B4-BE49-F238E27FC236}">
                <a16:creationId xmlns:a16="http://schemas.microsoft.com/office/drawing/2014/main" id="{3F88EFE8-7EE9-BA40-ADFF-359EA5D60681}"/>
              </a:ext>
            </a:extLst>
          </p:cNvPr>
          <p:cNvSpPr/>
          <p:nvPr/>
        </p:nvSpPr>
        <p:spPr>
          <a:xfrm>
            <a:off x="649064" y="5924894"/>
            <a:ext cx="348206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lang="es-CO" sz="12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Resultados de implementación Julio a Septiembre </a:t>
            </a:r>
            <a:endParaRPr sz="1200" dirty="0"/>
          </a:p>
        </p:txBody>
      </p:sp>
      <p:pic>
        <p:nvPicPr>
          <p:cNvPr id="25" name="Google Shape;1498;p63">
            <a:extLst>
              <a:ext uri="{FF2B5EF4-FFF2-40B4-BE49-F238E27FC236}">
                <a16:creationId xmlns:a16="http://schemas.microsoft.com/office/drawing/2014/main" id="{1937DF8C-F71C-934E-9CF0-1FCE889576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950" t="33192" r="44489" b="31791"/>
          <a:stretch/>
        </p:blipFill>
        <p:spPr>
          <a:xfrm>
            <a:off x="6625193" y="2524551"/>
            <a:ext cx="5147242" cy="36773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" name="Google Shape;1499;p63">
            <a:extLst>
              <a:ext uri="{FF2B5EF4-FFF2-40B4-BE49-F238E27FC236}">
                <a16:creationId xmlns:a16="http://schemas.microsoft.com/office/drawing/2014/main" id="{FDB3F5B5-9F1A-C043-8D48-D292885591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699630"/>
              </p:ext>
            </p:extLst>
          </p:nvPr>
        </p:nvGraphicFramePr>
        <p:xfrm>
          <a:off x="718466" y="2846149"/>
          <a:ext cx="3412663" cy="29512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2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General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202.049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Comunidad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2.003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Apoyo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677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Social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303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Cultura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692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Eventos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23.552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/>
                        <a:t>Bienestar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1.443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Afíliate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2.277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4246" marR="14246" marT="1424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" name="CuadroTexto 33">
            <a:extLst>
              <a:ext uri="{FF2B5EF4-FFF2-40B4-BE49-F238E27FC236}">
                <a16:creationId xmlns:a16="http://schemas.microsoft.com/office/drawing/2014/main" id="{2213A1EB-EA18-1842-B99C-B7A262E74440}"/>
              </a:ext>
            </a:extLst>
          </p:cNvPr>
          <p:cNvSpPr txBox="1"/>
          <p:nvPr/>
        </p:nvSpPr>
        <p:spPr>
          <a:xfrm>
            <a:off x="558857" y="1400619"/>
            <a:ext cx="11018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DE TRÁFICO </a:t>
            </a:r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VERTICALES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6B37EC4-593C-2540-8573-48D5759F101A}"/>
              </a:ext>
            </a:extLst>
          </p:cNvPr>
          <p:cNvSpPr/>
          <p:nvPr/>
        </p:nvSpPr>
        <p:spPr>
          <a:xfrm>
            <a:off x="4316147" y="3429000"/>
            <a:ext cx="5068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0" dirty="0">
                <a:solidFill>
                  <a:srgbClr val="82BC32"/>
                </a:solidFill>
                <a:ea typeface="Calibri"/>
                <a:cs typeface="Calibri"/>
                <a:sym typeface="Calibri"/>
              </a:rPr>
              <a:t>{</a:t>
            </a:r>
            <a:endParaRPr lang="es-CO" sz="8000" dirty="0">
              <a:solidFill>
                <a:srgbClr val="82BC32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6500B1-08E6-1C41-B5C3-EBBF26F17C5D}"/>
              </a:ext>
            </a:extLst>
          </p:cNvPr>
          <p:cNvSpPr txBox="1"/>
          <p:nvPr/>
        </p:nvSpPr>
        <p:spPr>
          <a:xfrm>
            <a:off x="558857" y="2051859"/>
            <a:ext cx="10617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Cada vertical tiene sus propias visitas y mediciones lo que nos ayuda a conocer mejor nuestro afiliado y seguir mejorando. </a:t>
            </a:r>
            <a:endParaRPr lang="es-CO" sz="1400" dirty="0"/>
          </a:p>
          <a:p>
            <a:endParaRPr lang="es-CO" dirty="0"/>
          </a:p>
        </p:txBody>
      </p:sp>
      <p:grpSp>
        <p:nvGrpSpPr>
          <p:cNvPr id="43" name="Grupo 42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44" name="Grupo 4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8" name="Flecha derecha 4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6" name="Flecha derecha 4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7" name="Elipse 46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6" name="Rectángulo 3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8" name="Grupo 57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ángulo 59">
              <a:hlinkClick r:id="rId4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61" name="Rectángulo 60">
              <a:hlinkClick r:id="rId5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62" name="Rectángulo 61">
              <a:hlinkClick r:id="rId6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63" name="Rectángulo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64" name="Rectángulo 63">
              <a:hlinkClick r:id="rId8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33" name="Rectángulo 32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7" name="CuadroTexto 36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17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514;p64">
            <a:extLst>
              <a:ext uri="{FF2B5EF4-FFF2-40B4-BE49-F238E27FC236}">
                <a16:creationId xmlns:a16="http://schemas.microsoft.com/office/drawing/2014/main" id="{9EC43B2C-29EA-5149-8409-3AC9D0376378}"/>
              </a:ext>
            </a:extLst>
          </p:cNvPr>
          <p:cNvSpPr/>
          <p:nvPr/>
        </p:nvSpPr>
        <p:spPr>
          <a:xfrm>
            <a:off x="1577947" y="5873263"/>
            <a:ext cx="503138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12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*Resultados desde Enero a Septiembre 2020</a:t>
            </a:r>
            <a:endParaRPr sz="12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4D6B994-4500-9E44-BB1D-44F0C92DBDBC}"/>
              </a:ext>
            </a:extLst>
          </p:cNvPr>
          <p:cNvSpPr txBox="1"/>
          <p:nvPr/>
        </p:nvSpPr>
        <p:spPr>
          <a:xfrm>
            <a:off x="558856" y="1400619"/>
            <a:ext cx="1252032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DE </a:t>
            </a:r>
            <a:r>
              <a:rPr lang="es-ES" sz="3200" b="1" spc="300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REDES SOCIALES </a:t>
            </a:r>
          </a:p>
          <a:p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INSTITUCIONALES</a:t>
            </a:r>
          </a:p>
        </p:txBody>
      </p:sp>
      <p:graphicFrame>
        <p:nvGraphicFramePr>
          <p:cNvPr id="35" name="Google Shape;1513;p64">
            <a:extLst>
              <a:ext uri="{FF2B5EF4-FFF2-40B4-BE49-F238E27FC236}">
                <a16:creationId xmlns:a16="http://schemas.microsoft.com/office/drawing/2014/main" id="{2DEB3609-89E0-D446-8246-8EEBC3EF5F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5729941"/>
              </p:ext>
            </p:extLst>
          </p:nvPr>
        </p:nvGraphicFramePr>
        <p:xfrm>
          <a:off x="1677179" y="2832980"/>
          <a:ext cx="8527227" cy="266578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56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0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5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459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RRSS </a:t>
                      </a:r>
                      <a:endParaRPr sz="1800" b="1" i="0" u="none" strike="noStrike" cap="none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 ENE</a:t>
                      </a:r>
                      <a:endParaRPr sz="1800" b="1" i="0" u="none" strike="noStrike" cap="none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SEP</a:t>
                      </a:r>
                      <a:endParaRPr sz="1800" b="1" i="0" u="none" strike="noStrike" cap="none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CANTIDAD</a:t>
                      </a:r>
                      <a:endParaRPr sz="1800" b="1" i="0" u="none" strike="noStrike" cap="none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INCREMENTO</a:t>
                      </a:r>
                      <a:endParaRPr sz="1800" b="1" i="0" u="none" strike="noStrike" cap="none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5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Facebook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chemeClr val="dk1"/>
                          </a:solidFill>
                        </a:rPr>
                        <a:t>22.187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>
                          <a:solidFill>
                            <a:srgbClr val="000000"/>
                          </a:solidFill>
                        </a:rPr>
                        <a:t>22.755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>
                          <a:solidFill>
                            <a:srgbClr val="000000"/>
                          </a:solidFill>
                        </a:rPr>
                        <a:t>573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5%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5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Twitter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chemeClr val="dk1"/>
                          </a:solidFill>
                        </a:rPr>
                        <a:t>5.792*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chemeClr val="dk1"/>
                          </a:solidFill>
                        </a:rPr>
                        <a:t>5.981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189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4%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5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>
                          <a:solidFill>
                            <a:srgbClr val="000000"/>
                          </a:solidFill>
                        </a:rPr>
                        <a:t>Instagram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3.991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4.710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>
                          <a:solidFill>
                            <a:srgbClr val="000000"/>
                          </a:solidFill>
                        </a:rPr>
                        <a:t>719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>
                          <a:solidFill>
                            <a:srgbClr val="000000"/>
                          </a:solidFill>
                        </a:rPr>
                        <a:t>15%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5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YouTube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1.210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1.151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59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5%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5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>
                          <a:solidFill>
                            <a:srgbClr val="000000"/>
                          </a:solidFill>
                        </a:rPr>
                        <a:t>LinkedIn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>
                          <a:solidFill>
                            <a:srgbClr val="000000"/>
                          </a:solidFill>
                        </a:rPr>
                        <a:t>8.726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9.488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762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0" u="none" strike="noStrike" cap="none" dirty="0">
                          <a:solidFill>
                            <a:srgbClr val="000000"/>
                          </a:solidFill>
                        </a:rPr>
                        <a:t>13%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19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rgbClr val="000000"/>
                          </a:solidFill>
                        </a:rPr>
                        <a:t>TOTAL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rgbClr val="000000"/>
                          </a:solidFill>
                        </a:rPr>
                        <a:t>41.906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rgbClr val="000000"/>
                          </a:solidFill>
                        </a:rPr>
                        <a:t>44.085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rgbClr val="000000"/>
                          </a:solidFill>
                        </a:rPr>
                        <a:t>2.881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1300" marR="11300" marT="1130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3" name="Grupo 2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7" name="Flecha derecha 3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5" name="Flecha derecha 2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6" name="Elipse 3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9" name="Rectángulo 3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7" name="Grupo 46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ángulo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50" name="Rectángulo 49">
              <a:hlinkClick r:id="rId4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51" name="Rectángulo 50">
              <a:hlinkClick r:id="rId5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52" name="Rectángulo 51">
              <a:hlinkClick r:id="rId6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53" name="Rectángulo 52">
              <a:hlinkClick r:id="rId7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657" y="1449671"/>
            <a:ext cx="1106240" cy="1178803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31" name="Rectángulo 30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Rectángulo 32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45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1528;p65">
            <a:extLst>
              <a:ext uri="{FF2B5EF4-FFF2-40B4-BE49-F238E27FC236}">
                <a16:creationId xmlns:a16="http://schemas.microsoft.com/office/drawing/2014/main" id="{6F7EC400-B61A-1146-92DE-34DD7E5FC11B}"/>
              </a:ext>
            </a:extLst>
          </p:cNvPr>
          <p:cNvGrpSpPr/>
          <p:nvPr/>
        </p:nvGrpSpPr>
        <p:grpSpPr>
          <a:xfrm>
            <a:off x="4539264" y="2646074"/>
            <a:ext cx="4450024" cy="2380540"/>
            <a:chOff x="438989" y="1732"/>
            <a:chExt cx="3311631" cy="1771557"/>
          </a:xfrm>
        </p:grpSpPr>
        <p:sp>
          <p:nvSpPr>
            <p:cNvPr id="24" name="Google Shape;1529;p65">
              <a:extLst>
                <a:ext uri="{FF2B5EF4-FFF2-40B4-BE49-F238E27FC236}">
                  <a16:creationId xmlns:a16="http://schemas.microsoft.com/office/drawing/2014/main" id="{8966335E-2533-3242-BD62-A0788BD762E2}"/>
                </a:ext>
              </a:extLst>
            </p:cNvPr>
            <p:cNvSpPr/>
            <p:nvPr/>
          </p:nvSpPr>
          <p:spPr>
            <a:xfrm>
              <a:off x="438989" y="475643"/>
              <a:ext cx="850229" cy="823736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30;p65">
              <a:extLst>
                <a:ext uri="{FF2B5EF4-FFF2-40B4-BE49-F238E27FC236}">
                  <a16:creationId xmlns:a16="http://schemas.microsoft.com/office/drawing/2014/main" id="{75F1BA42-A7CC-0C48-86FD-EB8F99907B25}"/>
                </a:ext>
              </a:extLst>
            </p:cNvPr>
            <p:cNvSpPr txBox="1"/>
            <p:nvPr/>
          </p:nvSpPr>
          <p:spPr>
            <a:xfrm>
              <a:off x="463115" y="499769"/>
              <a:ext cx="801977" cy="775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70</a:t>
              </a:r>
              <a:r>
                <a:rPr lang="es-CO" sz="1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es-CO" sz="1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s-CO" sz="1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Redes de Capítulos</a:t>
              </a:r>
              <a:endParaRPr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531;p65">
              <a:extLst>
                <a:ext uri="{FF2B5EF4-FFF2-40B4-BE49-F238E27FC236}">
                  <a16:creationId xmlns:a16="http://schemas.microsoft.com/office/drawing/2014/main" id="{59F7F8B8-B83D-6D43-98CC-61E77181451C}"/>
                </a:ext>
              </a:extLst>
            </p:cNvPr>
            <p:cNvSpPr/>
            <p:nvPr/>
          </p:nvSpPr>
          <p:spPr>
            <a:xfrm rot="-3310531">
              <a:off x="1127928" y="551611"/>
              <a:ext cx="752049" cy="54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32;p65">
              <a:extLst>
                <a:ext uri="{FF2B5EF4-FFF2-40B4-BE49-F238E27FC236}">
                  <a16:creationId xmlns:a16="http://schemas.microsoft.com/office/drawing/2014/main" id="{F4A12A29-9D30-7D44-94F9-4D546E87F998}"/>
                </a:ext>
              </a:extLst>
            </p:cNvPr>
            <p:cNvSpPr txBox="1"/>
            <p:nvPr/>
          </p:nvSpPr>
          <p:spPr>
            <a:xfrm rot="-3310531">
              <a:off x="1485152" y="560029"/>
              <a:ext cx="37602" cy="3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533;p65">
              <a:extLst>
                <a:ext uri="{FF2B5EF4-FFF2-40B4-BE49-F238E27FC236}">
                  <a16:creationId xmlns:a16="http://schemas.microsoft.com/office/drawing/2014/main" id="{CDCC8E95-C920-8940-A1BD-699538843C37}"/>
                </a:ext>
              </a:extLst>
            </p:cNvPr>
            <p:cNvSpPr/>
            <p:nvPr/>
          </p:nvSpPr>
          <p:spPr>
            <a:xfrm>
              <a:off x="1718687" y="1732"/>
              <a:ext cx="1073671" cy="536835"/>
            </a:xfrm>
            <a:prstGeom prst="roundRect">
              <a:avLst>
                <a:gd name="adj" fmla="val 10000"/>
              </a:avLst>
            </a:prstGeom>
            <a:solidFill>
              <a:srgbClr val="82BC32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FFFFFF"/>
                </a:buClr>
                <a:buSzPts val="2000"/>
              </a:pPr>
              <a:endParaRPr lang="es-CO" sz="16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  <a:p>
              <a:pPr lvl="0" algn="ctr">
                <a:lnSpc>
                  <a:spcPct val="90000"/>
                </a:lnSpc>
                <a:buClr>
                  <a:srgbClr val="FFFFFF"/>
                </a:buClr>
                <a:buSzPts val="2000"/>
              </a:pPr>
              <a:r>
                <a:rPr lang="es-CO" sz="16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18</a:t>
              </a:r>
              <a:r>
                <a:rPr lang="es-CO" sz="28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/>
              </a:r>
              <a:br>
                <a:rPr lang="es-CO" sz="28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</a:br>
              <a:r>
                <a:rPr lang="es-CO" sz="1400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Capítulos </a:t>
              </a:r>
            </a:p>
            <a:p>
              <a:pPr lvl="0" algn="ctr">
                <a:lnSpc>
                  <a:spcPct val="90000"/>
                </a:lnSpc>
                <a:buClr>
                  <a:srgbClr val="FFFFFF"/>
                </a:buClr>
                <a:buSzPts val="2000"/>
              </a:pPr>
              <a:r>
                <a:rPr lang="es-CO" sz="1400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Profesionales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30" name="Google Shape;1535;p65">
              <a:extLst>
                <a:ext uri="{FF2B5EF4-FFF2-40B4-BE49-F238E27FC236}">
                  <a16:creationId xmlns:a16="http://schemas.microsoft.com/office/drawing/2014/main" id="{763276B7-F2C0-A344-8811-CE8A0B555CBF}"/>
                </a:ext>
              </a:extLst>
            </p:cNvPr>
            <p:cNvSpPr/>
            <p:nvPr/>
          </p:nvSpPr>
          <p:spPr>
            <a:xfrm>
              <a:off x="2792359" y="242930"/>
              <a:ext cx="429468" cy="54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36;p65">
              <a:extLst>
                <a:ext uri="{FF2B5EF4-FFF2-40B4-BE49-F238E27FC236}">
                  <a16:creationId xmlns:a16="http://schemas.microsoft.com/office/drawing/2014/main" id="{7DBA833A-89A9-8949-8E91-5AA1F94FF315}"/>
                </a:ext>
              </a:extLst>
            </p:cNvPr>
            <p:cNvSpPr txBox="1"/>
            <p:nvPr/>
          </p:nvSpPr>
          <p:spPr>
            <a:xfrm>
              <a:off x="2996356" y="259413"/>
              <a:ext cx="21473" cy="2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37;p65">
              <a:extLst>
                <a:ext uri="{FF2B5EF4-FFF2-40B4-BE49-F238E27FC236}">
                  <a16:creationId xmlns:a16="http://schemas.microsoft.com/office/drawing/2014/main" id="{D213052E-62DD-4146-932A-F39E18718E4C}"/>
                </a:ext>
              </a:extLst>
            </p:cNvPr>
            <p:cNvSpPr/>
            <p:nvPr/>
          </p:nvSpPr>
          <p:spPr>
            <a:xfrm>
              <a:off x="3221827" y="1732"/>
              <a:ext cx="505205" cy="536835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s-CO" sz="1400" b="1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  <a:p>
              <a:pPr algn="ctr"/>
              <a:r>
                <a:rPr lang="es-CO" sz="14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39</a:t>
              </a:r>
              <a:r>
                <a:rPr lang="es-CO" sz="1400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br>
                <a:rPr lang="es-CO" sz="1400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</a:br>
              <a:r>
                <a:rPr lang="es-CO" sz="14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RRSS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539;p65">
              <a:extLst>
                <a:ext uri="{FF2B5EF4-FFF2-40B4-BE49-F238E27FC236}">
                  <a16:creationId xmlns:a16="http://schemas.microsoft.com/office/drawing/2014/main" id="{027EFA57-FF9C-FF43-A21B-C4F32C248001}"/>
                </a:ext>
              </a:extLst>
            </p:cNvPr>
            <p:cNvSpPr/>
            <p:nvPr/>
          </p:nvSpPr>
          <p:spPr>
            <a:xfrm>
              <a:off x="1289219" y="860292"/>
              <a:ext cx="429468" cy="54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40;p65">
              <a:extLst>
                <a:ext uri="{FF2B5EF4-FFF2-40B4-BE49-F238E27FC236}">
                  <a16:creationId xmlns:a16="http://schemas.microsoft.com/office/drawing/2014/main" id="{B1902F21-E7C4-A04D-A469-9F59FE2F7094}"/>
                </a:ext>
              </a:extLst>
            </p:cNvPr>
            <p:cNvSpPr txBox="1"/>
            <p:nvPr/>
          </p:nvSpPr>
          <p:spPr>
            <a:xfrm>
              <a:off x="1493216" y="876774"/>
              <a:ext cx="21473" cy="2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41;p65">
              <a:extLst>
                <a:ext uri="{FF2B5EF4-FFF2-40B4-BE49-F238E27FC236}">
                  <a16:creationId xmlns:a16="http://schemas.microsoft.com/office/drawing/2014/main" id="{A18C4B73-8C36-AD47-92DF-B21BCC859EA4}"/>
                </a:ext>
              </a:extLst>
            </p:cNvPr>
            <p:cNvSpPr/>
            <p:nvPr/>
          </p:nvSpPr>
          <p:spPr>
            <a:xfrm>
              <a:off x="1718687" y="619093"/>
              <a:ext cx="1073671" cy="536835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s-CO" sz="1600" b="1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  <a:p>
              <a:pPr algn="ctr"/>
              <a:r>
                <a:rPr lang="es-CO" sz="16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10 </a:t>
              </a:r>
              <a:r>
                <a:rPr lang="es-CO" sz="14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Capítulos </a:t>
              </a:r>
            </a:p>
            <a:p>
              <a:pPr algn="ctr"/>
              <a:r>
                <a:rPr lang="es-CO" sz="14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de Afinidad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543;p65">
              <a:extLst>
                <a:ext uri="{FF2B5EF4-FFF2-40B4-BE49-F238E27FC236}">
                  <a16:creationId xmlns:a16="http://schemas.microsoft.com/office/drawing/2014/main" id="{04944D4F-7D8E-3E4F-93F6-FB13EFD7EAE1}"/>
                </a:ext>
              </a:extLst>
            </p:cNvPr>
            <p:cNvSpPr/>
            <p:nvPr/>
          </p:nvSpPr>
          <p:spPr>
            <a:xfrm>
              <a:off x="2792359" y="860292"/>
              <a:ext cx="429468" cy="54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44;p65">
              <a:extLst>
                <a:ext uri="{FF2B5EF4-FFF2-40B4-BE49-F238E27FC236}">
                  <a16:creationId xmlns:a16="http://schemas.microsoft.com/office/drawing/2014/main" id="{9574D921-B3F2-BA48-B8C6-56453A248737}"/>
                </a:ext>
              </a:extLst>
            </p:cNvPr>
            <p:cNvSpPr txBox="1"/>
            <p:nvPr/>
          </p:nvSpPr>
          <p:spPr>
            <a:xfrm>
              <a:off x="2996356" y="876774"/>
              <a:ext cx="21473" cy="2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45;p65">
              <a:extLst>
                <a:ext uri="{FF2B5EF4-FFF2-40B4-BE49-F238E27FC236}">
                  <a16:creationId xmlns:a16="http://schemas.microsoft.com/office/drawing/2014/main" id="{1BFF0AD4-564D-674F-881E-799AB216B76D}"/>
                </a:ext>
              </a:extLst>
            </p:cNvPr>
            <p:cNvSpPr/>
            <p:nvPr/>
          </p:nvSpPr>
          <p:spPr>
            <a:xfrm>
              <a:off x="3221827" y="619093"/>
              <a:ext cx="517005" cy="536835"/>
            </a:xfrm>
            <a:prstGeom prst="roundRect">
              <a:avLst>
                <a:gd name="adj" fmla="val 10000"/>
              </a:avLst>
            </a:prstGeom>
            <a:solidFill>
              <a:srgbClr val="82BC32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CO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22 </a:t>
              </a:r>
              <a:br>
                <a:rPr lang="es-CO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</a:br>
              <a:r>
                <a:rPr lang="es-CO" sz="10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RRSS</a:t>
              </a:r>
              <a:endParaRPr dirty="0"/>
            </a:p>
          </p:txBody>
        </p:sp>
        <p:sp>
          <p:nvSpPr>
            <p:cNvPr id="42" name="Google Shape;1547;p65">
              <a:extLst>
                <a:ext uri="{FF2B5EF4-FFF2-40B4-BE49-F238E27FC236}">
                  <a16:creationId xmlns:a16="http://schemas.microsoft.com/office/drawing/2014/main" id="{EB628B99-C4ED-F342-8D6E-DC1A7AEF2C48}"/>
                </a:ext>
              </a:extLst>
            </p:cNvPr>
            <p:cNvSpPr/>
            <p:nvPr/>
          </p:nvSpPr>
          <p:spPr>
            <a:xfrm rot="3310531">
              <a:off x="1127928" y="1168972"/>
              <a:ext cx="752049" cy="54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48;p65">
              <a:extLst>
                <a:ext uri="{FF2B5EF4-FFF2-40B4-BE49-F238E27FC236}">
                  <a16:creationId xmlns:a16="http://schemas.microsoft.com/office/drawing/2014/main" id="{B3DE897C-F8CE-9E41-AE14-87458E07FB1E}"/>
                </a:ext>
              </a:extLst>
            </p:cNvPr>
            <p:cNvSpPr txBox="1"/>
            <p:nvPr/>
          </p:nvSpPr>
          <p:spPr>
            <a:xfrm rot="3310531">
              <a:off x="1485152" y="1177390"/>
              <a:ext cx="37602" cy="37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549;p65">
              <a:extLst>
                <a:ext uri="{FF2B5EF4-FFF2-40B4-BE49-F238E27FC236}">
                  <a16:creationId xmlns:a16="http://schemas.microsoft.com/office/drawing/2014/main" id="{4F9BA3CD-2DFB-B846-AB78-50636574E998}"/>
                </a:ext>
              </a:extLst>
            </p:cNvPr>
            <p:cNvSpPr/>
            <p:nvPr/>
          </p:nvSpPr>
          <p:spPr>
            <a:xfrm>
              <a:off x="1718687" y="1236454"/>
              <a:ext cx="1073671" cy="536835"/>
            </a:xfrm>
            <a:prstGeom prst="roundRect">
              <a:avLst>
                <a:gd name="adj" fmla="val 10000"/>
              </a:avLst>
            </a:prstGeom>
            <a:solidFill>
              <a:srgbClr val="82BC32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s-CO" sz="1600" b="1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  <a:p>
              <a:pPr algn="ctr"/>
              <a:r>
                <a:rPr lang="es-CO" sz="16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8 </a:t>
              </a:r>
              <a:r>
                <a:rPr lang="es-CO" sz="14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Grupos de Interés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551;p65">
              <a:extLst>
                <a:ext uri="{FF2B5EF4-FFF2-40B4-BE49-F238E27FC236}">
                  <a16:creationId xmlns:a16="http://schemas.microsoft.com/office/drawing/2014/main" id="{16B74B5A-968D-474E-9CE5-F0E7078919EF}"/>
                </a:ext>
              </a:extLst>
            </p:cNvPr>
            <p:cNvSpPr/>
            <p:nvPr/>
          </p:nvSpPr>
          <p:spPr>
            <a:xfrm>
              <a:off x="2792359" y="1477653"/>
              <a:ext cx="429468" cy="54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52;p65">
              <a:extLst>
                <a:ext uri="{FF2B5EF4-FFF2-40B4-BE49-F238E27FC236}">
                  <a16:creationId xmlns:a16="http://schemas.microsoft.com/office/drawing/2014/main" id="{9334A955-B1FD-4F46-A569-412BC65A667A}"/>
                </a:ext>
              </a:extLst>
            </p:cNvPr>
            <p:cNvSpPr txBox="1"/>
            <p:nvPr/>
          </p:nvSpPr>
          <p:spPr>
            <a:xfrm>
              <a:off x="2996356" y="1494135"/>
              <a:ext cx="21473" cy="2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553;p65">
              <a:extLst>
                <a:ext uri="{FF2B5EF4-FFF2-40B4-BE49-F238E27FC236}">
                  <a16:creationId xmlns:a16="http://schemas.microsoft.com/office/drawing/2014/main" id="{B9B1DF99-7A84-A847-B563-1AE50AA5B5B3}"/>
                </a:ext>
              </a:extLst>
            </p:cNvPr>
            <p:cNvSpPr/>
            <p:nvPr/>
          </p:nvSpPr>
          <p:spPr>
            <a:xfrm>
              <a:off x="3221827" y="1236454"/>
              <a:ext cx="528793" cy="536835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s-CO" sz="16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  <a:p>
              <a:pPr algn="ctr"/>
              <a:r>
                <a:rPr lang="es-CO" sz="16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8</a:t>
              </a:r>
              <a:r>
                <a:rPr lang="es-CO" sz="1400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/>
              </a:r>
              <a:br>
                <a:rPr lang="es-CO" sz="1400" dirty="0">
                  <a:solidFill>
                    <a:schemeClr val="l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</a:br>
              <a:r>
                <a:rPr lang="es-CO" sz="14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RRSS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50" name="Google Shape;1555;p65">
            <a:extLst>
              <a:ext uri="{FF2B5EF4-FFF2-40B4-BE49-F238E27FC236}">
                <a16:creationId xmlns:a16="http://schemas.microsoft.com/office/drawing/2014/main" id="{8925C5AF-8E27-B241-B15B-2531B61E3888}"/>
              </a:ext>
            </a:extLst>
          </p:cNvPr>
          <p:cNvCxnSpPr/>
          <p:nvPr/>
        </p:nvCxnSpPr>
        <p:spPr>
          <a:xfrm>
            <a:off x="3926826" y="3897549"/>
            <a:ext cx="489909" cy="0"/>
          </a:xfrm>
          <a:prstGeom prst="straightConnector1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" name="Google Shape;1556;p65">
            <a:extLst>
              <a:ext uri="{FF2B5EF4-FFF2-40B4-BE49-F238E27FC236}">
                <a16:creationId xmlns:a16="http://schemas.microsoft.com/office/drawing/2014/main" id="{A296CC05-3854-2C4B-975D-46BC00F60341}"/>
              </a:ext>
            </a:extLst>
          </p:cNvPr>
          <p:cNvSpPr txBox="1"/>
          <p:nvPr/>
        </p:nvSpPr>
        <p:spPr>
          <a:xfrm>
            <a:off x="1894147" y="3165423"/>
            <a:ext cx="1968322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Facebook</a:t>
            </a:r>
            <a:endParaRPr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Instagram</a:t>
            </a:r>
            <a:r>
              <a:rPr lang="es-CO" sz="1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Twitter</a:t>
            </a:r>
            <a:endParaRPr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YouTube</a:t>
            </a:r>
            <a:endParaRPr sz="1400" b="1" dirty="0">
              <a:solidFill>
                <a:srgbClr val="82BC3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Perfil y página Oficial Capítulos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2" name="Google Shape;1557;p65">
            <a:extLst>
              <a:ext uri="{FF2B5EF4-FFF2-40B4-BE49-F238E27FC236}">
                <a16:creationId xmlns:a16="http://schemas.microsoft.com/office/drawing/2014/main" id="{6DDB2F69-ECA6-274C-A68F-50580A437D81}"/>
              </a:ext>
            </a:extLst>
          </p:cNvPr>
          <p:cNvCxnSpPr>
            <a:cxnSpLocks/>
          </p:cNvCxnSpPr>
          <p:nvPr/>
        </p:nvCxnSpPr>
        <p:spPr>
          <a:xfrm>
            <a:off x="3908598" y="3086925"/>
            <a:ext cx="20938" cy="1678896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10CD2AC8-5234-4F41-AF03-D2ADD22CDB5F}"/>
              </a:ext>
            </a:extLst>
          </p:cNvPr>
          <p:cNvSpPr txBox="1"/>
          <p:nvPr/>
        </p:nvSpPr>
        <p:spPr>
          <a:xfrm>
            <a:off x="558857" y="1400619"/>
            <a:ext cx="110181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rgbClr val="82BC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DE REDES SOCIALES </a:t>
            </a:r>
          </a:p>
          <a:p>
            <a:r>
              <a:rPr lang="es-ES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CAPÍTULOS Y GRUPOS DE INTERÉS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BF2D397-3799-6D43-A4C8-9E52DF99C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236935"/>
              </p:ext>
            </p:extLst>
          </p:nvPr>
        </p:nvGraphicFramePr>
        <p:xfrm>
          <a:off x="1792732" y="5199893"/>
          <a:ext cx="8425502" cy="975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96327">
                  <a:extLst>
                    <a:ext uri="{9D8B030D-6E8A-4147-A177-3AD203B41FA5}">
                      <a16:colId xmlns:a16="http://schemas.microsoft.com/office/drawing/2014/main" val="606670579"/>
                    </a:ext>
                  </a:extLst>
                </a:gridCol>
                <a:gridCol w="2565211">
                  <a:extLst>
                    <a:ext uri="{9D8B030D-6E8A-4147-A177-3AD203B41FA5}">
                      <a16:colId xmlns:a16="http://schemas.microsoft.com/office/drawing/2014/main" val="3711083650"/>
                    </a:ext>
                  </a:extLst>
                </a:gridCol>
                <a:gridCol w="2870593">
                  <a:extLst>
                    <a:ext uri="{9D8B030D-6E8A-4147-A177-3AD203B41FA5}">
                      <a16:colId xmlns:a16="http://schemas.microsoft.com/office/drawing/2014/main" val="2555581892"/>
                    </a:ext>
                  </a:extLst>
                </a:gridCol>
                <a:gridCol w="1893371">
                  <a:extLst>
                    <a:ext uri="{9D8B030D-6E8A-4147-A177-3AD203B41FA5}">
                      <a16:colId xmlns:a16="http://schemas.microsoft.com/office/drawing/2014/main" val="2272102807"/>
                    </a:ext>
                  </a:extLst>
                </a:gridCol>
              </a:tblGrid>
              <a:tr h="163290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PÁGINA </a:t>
                      </a:r>
                    </a:p>
                    <a:p>
                      <a:pPr algn="ctr"/>
                      <a:r>
                        <a:rPr lang="es-CO" sz="1600" dirty="0"/>
                        <a:t>FACEBOOK</a:t>
                      </a:r>
                      <a:endParaRPr lang="es-CO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SEGUIDORES FEBRERO </a:t>
                      </a:r>
                    </a:p>
                    <a:p>
                      <a:pPr algn="ctr"/>
                      <a:r>
                        <a:rPr lang="es-CO" sz="1600" dirty="0"/>
                        <a:t>2020 TOTAL A FIN DE MES</a:t>
                      </a:r>
                      <a:endParaRPr lang="es-CO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SEGUIDORES SEPTIEMBRE 2020</a:t>
                      </a:r>
                    </a:p>
                    <a:p>
                      <a:pPr algn="ctr"/>
                      <a:r>
                        <a:rPr lang="es-CO" sz="1600" dirty="0"/>
                        <a:t>TOTAL A FIN DE MES</a:t>
                      </a:r>
                      <a:endParaRPr lang="es-CO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%CRECIMIENTO SEGUI. FEB-SEP</a:t>
                      </a:r>
                      <a:endParaRPr lang="es-CO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19636"/>
                  </a:ext>
                </a:extLst>
              </a:tr>
              <a:tr h="321792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/>
                        <a:t>11987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/>
                        <a:t>14952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00695"/>
                  </a:ext>
                </a:extLst>
              </a:tr>
            </a:tbl>
          </a:graphicData>
        </a:graphic>
      </p:graphicFrame>
      <p:grpSp>
        <p:nvGrpSpPr>
          <p:cNvPr id="45" name="Grupo 44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49" name="Grupo 4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64" name="Flecha derecha 63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5" name="Elipse 64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3" name="Grupo 5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62" name="Flecha derecha 61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63" name="Elipse 62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66" name="Rectángulo 65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1" name="Grupo 80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ángulo 82">
              <a:hlinkClick r:id="rId3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84" name="Rectángulo 83">
              <a:hlinkClick r:id="rId4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85" name="Rectángulo 84">
              <a:hlinkClick r:id="rId5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86" name="Rectángulo 85">
              <a:hlinkClick r:id="rId6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87" name="Rectángulo 86">
              <a:hlinkClick r:id="rId7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55" name="Imagen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56" name="Rectángulo 55">
              <a:hlinkClick r:id="rId9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7" name="Rectángulo 56">
              <a:hlinkClick r:id="rId10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8" name="Rectángulo 57">
              <a:hlinkClick r:id="rId11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9" name="Rectángulo 58">
              <a:hlinkClick r:id="rId12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Rectángulo 59">
              <a:hlinkClick r:id="rId13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7" name="CuadroTexto 66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69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96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31772" y="1497424"/>
            <a:ext cx="1092788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/>
            <a:r>
              <a:rPr lang="es-CO" sz="3200" b="1" spc="3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RETENCIÓN </a:t>
            </a:r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RETIROS VOLUNTARIOS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343359" y="3929206"/>
            <a:ext cx="3670384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Aunque el indicador de retención se cumple conforme la meta del 54%, </a:t>
            </a:r>
            <a:r>
              <a:rPr lang="es-CO" sz="1600" b="1" dirty="0">
                <a:solidFill>
                  <a:schemeClr val="accent2"/>
                </a:solidFill>
              </a:rPr>
              <a:t>preocupa el incremento del 22% en número de retiros voluntarios</a:t>
            </a:r>
            <a:r>
              <a:rPr lang="es-CO" sz="1600" dirty="0"/>
              <a:t> respecto del corte a septiembre de 2019. </a:t>
            </a:r>
          </a:p>
        </p:txBody>
      </p:sp>
      <p:pic>
        <p:nvPicPr>
          <p:cNvPr id="21" name="Imagen 20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D5AFC191-36F8-4A91-A401-FDF0B921A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76" r="58042" b="53338"/>
          <a:stretch/>
        </p:blipFill>
        <p:spPr>
          <a:xfrm>
            <a:off x="7166589" y="2466987"/>
            <a:ext cx="4679957" cy="1394689"/>
          </a:xfrm>
          <a:prstGeom prst="rect">
            <a:avLst/>
          </a:prstGeom>
        </p:spPr>
      </p:pic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FC63F533-B7BF-4E52-A68F-798A7D93CC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766351"/>
              </p:ext>
            </p:extLst>
          </p:nvPr>
        </p:nvGraphicFramePr>
        <p:xfrm>
          <a:off x="631772" y="2466987"/>
          <a:ext cx="6431866" cy="362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0" name="Grupo 39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1" name="Conector recto 40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 41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ángulo 42">
              <a:hlinkClick r:id="rId4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5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hlinkClick r:id="rId6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7" name="Grupo 46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1" name="Flecha derecha 50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8" name="Grupo 47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9" name="Flecha derecha 48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0" name="Elipse 49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3" name="Rectángulo 52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9" name="Rectángulo 28">
              <a:hlinkClick r:id="rId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EE89B3E-A6DD-4F5F-8C7E-F1AE5CD69F8C}"/>
              </a:ext>
            </a:extLst>
          </p:cNvPr>
          <p:cNvSpPr txBox="1"/>
          <p:nvPr/>
        </p:nvSpPr>
        <p:spPr>
          <a:xfrm>
            <a:off x="1191941" y="6166717"/>
            <a:ext cx="419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*Deserción corte a septiembre de cada año</a:t>
            </a:r>
            <a:endParaRPr lang="es-E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1326186" y="6211462"/>
            <a:ext cx="32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7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1470;p66">
            <a:extLst>
              <a:ext uri="{FF2B5EF4-FFF2-40B4-BE49-F238E27FC236}">
                <a16:creationId xmlns:a16="http://schemas.microsoft.com/office/drawing/2014/main" id="{E5F4A360-7E13-46B1-B200-47B549F385B3}"/>
              </a:ext>
            </a:extLst>
          </p:cNvPr>
          <p:cNvSpPr txBox="1"/>
          <p:nvPr/>
        </p:nvSpPr>
        <p:spPr>
          <a:xfrm>
            <a:off x="3459970" y="2419717"/>
            <a:ext cx="1656586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s-CO" sz="135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INDIVIDUALES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1471;p66">
            <a:extLst>
              <a:ext uri="{FF2B5EF4-FFF2-40B4-BE49-F238E27FC236}">
                <a16:creationId xmlns:a16="http://schemas.microsoft.com/office/drawing/2014/main" id="{5652952E-F59D-4092-B5F6-9CDC5E1F7F1B}"/>
              </a:ext>
            </a:extLst>
          </p:cNvPr>
          <p:cNvSpPr txBox="1"/>
          <p:nvPr/>
        </p:nvSpPr>
        <p:spPr>
          <a:xfrm>
            <a:off x="3641046" y="3464180"/>
            <a:ext cx="13956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rPr>
              <a:t>MASIVOS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aphicFrame>
        <p:nvGraphicFramePr>
          <p:cNvPr id="37" name="Google Shape;1472;p66">
            <a:extLst>
              <a:ext uri="{FF2B5EF4-FFF2-40B4-BE49-F238E27FC236}">
                <a16:creationId xmlns:a16="http://schemas.microsoft.com/office/drawing/2014/main" id="{2114DDBF-E59D-45A6-95AC-38FE1B9FD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9543"/>
              </p:ext>
            </p:extLst>
          </p:nvPr>
        </p:nvGraphicFramePr>
        <p:xfrm>
          <a:off x="2310635" y="2673632"/>
          <a:ext cx="3328967" cy="6754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9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</a:rPr>
                        <a:t>Mes</a:t>
                      </a:r>
                      <a:endParaRPr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</a:rPr>
                        <a:t>% APERTURA</a:t>
                      </a:r>
                      <a:endParaRPr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</a:rPr>
                        <a:t>% CLICS</a:t>
                      </a:r>
                      <a:endParaRPr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</a:rPr>
                        <a:t># ENVÍOS </a:t>
                      </a:r>
                      <a:endParaRPr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000000"/>
                          </a:solidFill>
                        </a:rPr>
                        <a:t>Enero</a:t>
                      </a:r>
                      <a:endParaRPr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u="none" strike="noStrike" cap="none" dirty="0"/>
                        <a:t>48%</a:t>
                      </a:r>
                      <a:endParaRPr dirty="0"/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dirty="0"/>
                        <a:t>4%</a:t>
                      </a:r>
                      <a:endParaRPr sz="1200" dirty="0"/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/>
                        <a:t>24</a:t>
                      </a:r>
                      <a:endParaRPr sz="1200"/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dirty="0">
                          <a:solidFill>
                            <a:srgbClr val="000000"/>
                          </a:solidFill>
                        </a:rPr>
                        <a:t>Septiembre</a:t>
                      </a:r>
                      <a:endParaRPr sz="1200" b="1" i="0" u="none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dirty="0"/>
                        <a:t>31%</a:t>
                      </a:r>
                      <a:endParaRPr dirty="0"/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dirty="0"/>
                        <a:t>5%</a:t>
                      </a:r>
                      <a:endParaRPr sz="1200" dirty="0"/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dirty="0"/>
                        <a:t>95</a:t>
                      </a:r>
                      <a:endParaRPr sz="1200" dirty="0"/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" name="Google Shape;1473;p66">
            <a:extLst>
              <a:ext uri="{FF2B5EF4-FFF2-40B4-BE49-F238E27FC236}">
                <a16:creationId xmlns:a16="http://schemas.microsoft.com/office/drawing/2014/main" id="{79E77E79-CBDF-432B-A119-5B8C242153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9165259"/>
              </p:ext>
            </p:extLst>
          </p:nvPr>
        </p:nvGraphicFramePr>
        <p:xfrm>
          <a:off x="2310635" y="3738548"/>
          <a:ext cx="3328967" cy="627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1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4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dirty="0">
                          <a:solidFill>
                            <a:schemeClr val="dk1"/>
                          </a:solidFill>
                        </a:rPr>
                        <a:t>Mes</a:t>
                      </a:r>
                      <a:endParaRPr sz="1200" b="1" i="0" u="none" strike="noStrik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dirty="0">
                          <a:solidFill>
                            <a:schemeClr val="dk1"/>
                          </a:solidFill>
                        </a:rPr>
                        <a:t>% APERTURA</a:t>
                      </a:r>
                      <a:endParaRPr sz="1200" b="1" i="0" u="none" strike="noStrik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dirty="0">
                          <a:solidFill>
                            <a:schemeClr val="dk1"/>
                          </a:solidFill>
                        </a:rPr>
                        <a:t>% CLICS</a:t>
                      </a:r>
                      <a:endParaRPr sz="1200" b="1" i="0" u="none" strike="noStrik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dirty="0">
                          <a:solidFill>
                            <a:schemeClr val="dk1"/>
                          </a:solidFill>
                        </a:rPr>
                        <a:t># ENVÍOS</a:t>
                      </a:r>
                      <a:endParaRPr sz="1200" b="1" i="0" u="none" strike="noStrik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dirty="0">
                          <a:solidFill>
                            <a:srgbClr val="000000"/>
                          </a:solidFill>
                        </a:rPr>
                        <a:t>Enero</a:t>
                      </a:r>
                      <a:endParaRPr sz="1200" b="1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u="none" strike="noStrike" dirty="0">
                          <a:solidFill>
                            <a:srgbClr val="000000"/>
                          </a:solidFill>
                        </a:rPr>
                        <a:t>9.30%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u="none" strike="noStrike" dirty="0">
                          <a:solidFill>
                            <a:srgbClr val="000000"/>
                          </a:solidFill>
                        </a:rPr>
                        <a:t>1.6%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u="none" strike="noStrike">
                          <a:solidFill>
                            <a:srgbClr val="000000"/>
                          </a:solidFill>
                        </a:rPr>
                        <a:t>32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u="none" strike="noStrike" dirty="0">
                          <a:solidFill>
                            <a:srgbClr val="000000"/>
                          </a:solidFill>
                        </a:rPr>
                        <a:t>Septiembre</a:t>
                      </a:r>
                      <a:endParaRPr sz="1200" b="1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u="none" strike="noStrike">
                          <a:solidFill>
                            <a:srgbClr val="000000"/>
                          </a:solidFill>
                        </a:rPr>
                        <a:t>29%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u="none" strike="noStrike" dirty="0">
                          <a:solidFill>
                            <a:srgbClr val="000000"/>
                          </a:solidFill>
                        </a:rPr>
                        <a:t>2.3%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0" u="none" strike="noStrike" dirty="0">
                          <a:solidFill>
                            <a:srgbClr val="000000"/>
                          </a:solidFill>
                        </a:rPr>
                        <a:t>29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00" marR="6300" marT="630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Google Shape;1474;p66">
            <a:extLst>
              <a:ext uri="{FF2B5EF4-FFF2-40B4-BE49-F238E27FC236}">
                <a16:creationId xmlns:a16="http://schemas.microsoft.com/office/drawing/2014/main" id="{7088D4F5-75BF-4D63-B14A-CD2DB8C453B5}"/>
              </a:ext>
            </a:extLst>
          </p:cNvPr>
          <p:cNvSpPr txBox="1"/>
          <p:nvPr/>
        </p:nvSpPr>
        <p:spPr>
          <a:xfrm>
            <a:off x="2310635" y="1727259"/>
            <a:ext cx="260849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MAILING</a:t>
            </a:r>
            <a:endParaRPr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0" name="Google Shape;1475;p66">
            <a:extLst>
              <a:ext uri="{FF2B5EF4-FFF2-40B4-BE49-F238E27FC236}">
                <a16:creationId xmlns:a16="http://schemas.microsoft.com/office/drawing/2014/main" id="{70177292-DEF0-47F5-972D-90C69DD539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297340"/>
              </p:ext>
            </p:extLst>
          </p:nvPr>
        </p:nvGraphicFramePr>
        <p:xfrm>
          <a:off x="6367156" y="2673632"/>
          <a:ext cx="3171375" cy="19322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79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</a:t>
                      </a:r>
                      <a:endParaRPr dirty="0"/>
                    </a:p>
                  </a:txBody>
                  <a:tcPr marL="9850" marR="9850" marT="98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EXTERNA</a:t>
                      </a:r>
                      <a:endParaRPr dirty="0"/>
                    </a:p>
                  </a:txBody>
                  <a:tcPr marL="9850" marR="9850" marT="98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25">
                <a:tc>
                  <a:txBody>
                    <a:bodyPr/>
                    <a:lstStyle/>
                    <a:p>
                      <a:pPr marL="9366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CORREOS: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Semanario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Boletín de capítulos</a:t>
                      </a:r>
                      <a:endParaRPr dirty="0"/>
                    </a:p>
                  </a:txBody>
                  <a:tcPr marL="9850" marR="9850" marT="98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PAUTA PAGA EN REDES  SOCIALES: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Facebook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Instagram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Youtube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4650" marR="94650" marT="47325" marB="473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9366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REDES  SOCIALES: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Facebook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Instagram</a:t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YouTube</a:t>
                      </a:r>
                      <a:endParaRPr dirty="0"/>
                    </a:p>
                  </a:txBody>
                  <a:tcPr marL="9850" marR="9850" marT="98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85">
                <a:tc>
                  <a:txBody>
                    <a:bodyPr/>
                    <a:lstStyle/>
                    <a:p>
                      <a:pPr marL="93663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PÁGINA</a:t>
                      </a: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WEB UNIANDINOS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Banner principal</a:t>
                      </a:r>
                    </a:p>
                  </a:txBody>
                  <a:tcPr marL="9850" marR="9850" marT="98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Google Shape;1476;p66">
            <a:extLst>
              <a:ext uri="{FF2B5EF4-FFF2-40B4-BE49-F238E27FC236}">
                <a16:creationId xmlns:a16="http://schemas.microsoft.com/office/drawing/2014/main" id="{D9A6DEBE-B8B4-4E40-AB1C-598A340CFE32}"/>
              </a:ext>
            </a:extLst>
          </p:cNvPr>
          <p:cNvSpPr txBox="1"/>
          <p:nvPr/>
        </p:nvSpPr>
        <p:spPr>
          <a:xfrm>
            <a:off x="6210974" y="1727260"/>
            <a:ext cx="285326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DIFUSIÓN</a:t>
            </a:r>
            <a:endParaRPr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A6CBBA8-26BC-468E-A8AC-9AE1E6E42DCE}"/>
              </a:ext>
            </a:extLst>
          </p:cNvPr>
          <p:cNvSpPr txBox="1"/>
          <p:nvPr/>
        </p:nvSpPr>
        <p:spPr>
          <a:xfrm>
            <a:off x="2433939" y="4936293"/>
            <a:ext cx="8379835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s-E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Asesoramos directamente a las áreas internas, proponiendo nuevos tonos de comunicación y formatos para llegar de forma efectiva a los afiliados en temas puntuales como: </a:t>
            </a:r>
            <a:r>
              <a:rPr lang="es-ES" sz="1600" b="1" dirty="0">
                <a:solidFill>
                  <a:srgbClr val="82BC32"/>
                </a:solidFill>
                <a:ea typeface="Arial"/>
                <a:cs typeface="Arial"/>
                <a:sym typeface="Arial"/>
              </a:rPr>
              <a:t>Facturación, Novedades de apertura del CSA, Campaña de pasarela de pagos, etc.</a:t>
            </a:r>
            <a:endParaRPr lang="es-ES" sz="1600" b="1" dirty="0">
              <a:solidFill>
                <a:srgbClr val="82BC32"/>
              </a:solidFill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5" name="Grupo 24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29" name="Flecha derecha 28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Elipse 29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7" name="Flecha derecha 26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Elipse 27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1" name="Rectángulo 30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87" y="4890967"/>
            <a:ext cx="901426" cy="921648"/>
          </a:xfrm>
          <a:prstGeom prst="rect">
            <a:avLst/>
          </a:prstGeom>
        </p:spPr>
      </p:pic>
      <p:grpSp>
        <p:nvGrpSpPr>
          <p:cNvPr id="54" name="Grupo 53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ángulo 55">
              <a:hlinkClick r:id="rId4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57" name="Rectángulo 56">
              <a:hlinkClick r:id="rId5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58" name="Rectángulo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59" name="Rectángulo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60" name="Rectángulo 59">
              <a:hlinkClick r:id="rId8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49" name="Rectángulo 48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3" name="CuadroTexto 32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7</a:t>
            </a:r>
            <a:r>
              <a:rPr lang="es-ES" b="1" dirty="0" smtClean="0">
                <a:solidFill>
                  <a:schemeClr val="bg1"/>
                </a:solidFill>
              </a:rPr>
              <a:t>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09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1494;p67">
            <a:extLst>
              <a:ext uri="{FF2B5EF4-FFF2-40B4-BE49-F238E27FC236}">
                <a16:creationId xmlns:a16="http://schemas.microsoft.com/office/drawing/2014/main" id="{5D4E859B-4E9F-4018-8A97-F5C304D1F1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8681" y="2740496"/>
            <a:ext cx="2480785" cy="159591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496;p67">
            <a:extLst>
              <a:ext uri="{FF2B5EF4-FFF2-40B4-BE49-F238E27FC236}">
                <a16:creationId xmlns:a16="http://schemas.microsoft.com/office/drawing/2014/main" id="{3EAB3BFD-A164-458B-A7B4-F4D76C5CC689}"/>
              </a:ext>
            </a:extLst>
          </p:cNvPr>
          <p:cNvSpPr/>
          <p:nvPr/>
        </p:nvSpPr>
        <p:spPr>
          <a:xfrm>
            <a:off x="1235818" y="3072277"/>
            <a:ext cx="328512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s-CO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Incrementamos nuestros seguidores de manera </a:t>
            </a:r>
            <a:r>
              <a:rPr lang="es-CO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orgánica.</a:t>
            </a:r>
            <a:endParaRPr sz="1600" dirty="0"/>
          </a:p>
        </p:txBody>
      </p:sp>
      <p:grpSp>
        <p:nvGrpSpPr>
          <p:cNvPr id="51" name="Google Shape;1497;p67">
            <a:extLst>
              <a:ext uri="{FF2B5EF4-FFF2-40B4-BE49-F238E27FC236}">
                <a16:creationId xmlns:a16="http://schemas.microsoft.com/office/drawing/2014/main" id="{CCFB92AE-8648-4B95-AD49-4BCDF5B0A899}"/>
              </a:ext>
            </a:extLst>
          </p:cNvPr>
          <p:cNvGrpSpPr/>
          <p:nvPr/>
        </p:nvGrpSpPr>
        <p:grpSpPr>
          <a:xfrm>
            <a:off x="1082862" y="3678278"/>
            <a:ext cx="3713414" cy="1843074"/>
            <a:chOff x="1397920" y="1955800"/>
            <a:chExt cx="2633227" cy="1306947"/>
          </a:xfrm>
        </p:grpSpPr>
        <p:pic>
          <p:nvPicPr>
            <p:cNvPr id="52" name="Google Shape;1498;p67">
              <a:extLst>
                <a:ext uri="{FF2B5EF4-FFF2-40B4-BE49-F238E27FC236}">
                  <a16:creationId xmlns:a16="http://schemas.microsoft.com/office/drawing/2014/main" id="{FF5A5F7E-5951-44B0-8CB3-7068D56B7B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51995" y="1955800"/>
              <a:ext cx="1638300" cy="1231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1499;p67">
              <a:extLst>
                <a:ext uri="{FF2B5EF4-FFF2-40B4-BE49-F238E27FC236}">
                  <a16:creationId xmlns:a16="http://schemas.microsoft.com/office/drawing/2014/main" id="{412B7A38-C834-4B9D-A8B9-DB20D69A6260}"/>
                </a:ext>
              </a:extLst>
            </p:cNvPr>
            <p:cNvSpPr txBox="1"/>
            <p:nvPr/>
          </p:nvSpPr>
          <p:spPr>
            <a:xfrm>
              <a:off x="1397920" y="2418799"/>
              <a:ext cx="532979" cy="370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s-CO" sz="28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369</a:t>
              </a: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500;p67">
              <a:extLst>
                <a:ext uri="{FF2B5EF4-FFF2-40B4-BE49-F238E27FC236}">
                  <a16:creationId xmlns:a16="http://schemas.microsoft.com/office/drawing/2014/main" id="{5BCC29ED-953F-42C0-A9EC-668145AB83EF}"/>
                </a:ext>
              </a:extLst>
            </p:cNvPr>
            <p:cNvSpPr txBox="1"/>
            <p:nvPr/>
          </p:nvSpPr>
          <p:spPr>
            <a:xfrm>
              <a:off x="3422188" y="2385891"/>
              <a:ext cx="608959" cy="370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s-CO" sz="28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148</a:t>
              </a: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501;p67">
              <a:extLst>
                <a:ext uri="{FF2B5EF4-FFF2-40B4-BE49-F238E27FC236}">
                  <a16:creationId xmlns:a16="http://schemas.microsoft.com/office/drawing/2014/main" id="{5C9FE8F4-E0AD-4983-8CA5-61DE0ED5DDAB}"/>
                </a:ext>
              </a:extLst>
            </p:cNvPr>
            <p:cNvSpPr/>
            <p:nvPr/>
          </p:nvSpPr>
          <p:spPr>
            <a:xfrm>
              <a:off x="1930899" y="2962382"/>
              <a:ext cx="676711" cy="30036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990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502;p67">
              <a:extLst>
                <a:ext uri="{FF2B5EF4-FFF2-40B4-BE49-F238E27FC236}">
                  <a16:creationId xmlns:a16="http://schemas.microsoft.com/office/drawing/2014/main" id="{4153F368-8E25-4413-81A2-972C58428847}"/>
                </a:ext>
              </a:extLst>
            </p:cNvPr>
            <p:cNvSpPr/>
            <p:nvPr/>
          </p:nvSpPr>
          <p:spPr>
            <a:xfrm>
              <a:off x="2730273" y="2962383"/>
              <a:ext cx="676711" cy="30036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3;p67">
              <a:extLst>
                <a:ext uri="{FF2B5EF4-FFF2-40B4-BE49-F238E27FC236}">
                  <a16:creationId xmlns:a16="http://schemas.microsoft.com/office/drawing/2014/main" id="{1C3003A2-9668-4B20-AEC1-4D2985ED7550}"/>
                </a:ext>
              </a:extLst>
            </p:cNvPr>
            <p:cNvSpPr txBox="1"/>
            <p:nvPr/>
          </p:nvSpPr>
          <p:spPr>
            <a:xfrm>
              <a:off x="2776345" y="2989793"/>
              <a:ext cx="606046" cy="240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s-CO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28,70%</a:t>
              </a: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4;p67">
              <a:extLst>
                <a:ext uri="{FF2B5EF4-FFF2-40B4-BE49-F238E27FC236}">
                  <a16:creationId xmlns:a16="http://schemas.microsoft.com/office/drawing/2014/main" id="{B2CABC34-798E-425E-960C-109ADB37439E}"/>
                </a:ext>
              </a:extLst>
            </p:cNvPr>
            <p:cNvSpPr txBox="1"/>
            <p:nvPr/>
          </p:nvSpPr>
          <p:spPr>
            <a:xfrm>
              <a:off x="1996657" y="2992542"/>
              <a:ext cx="585060" cy="240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s-CO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20,98%</a:t>
              </a: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1506;p67">
            <a:extLst>
              <a:ext uri="{FF2B5EF4-FFF2-40B4-BE49-F238E27FC236}">
                <a16:creationId xmlns:a16="http://schemas.microsoft.com/office/drawing/2014/main" id="{5E67183A-1503-4C9C-96E2-9082392760D7}"/>
              </a:ext>
            </a:extLst>
          </p:cNvPr>
          <p:cNvSpPr txBox="1"/>
          <p:nvPr/>
        </p:nvSpPr>
        <p:spPr>
          <a:xfrm>
            <a:off x="683824" y="1457277"/>
            <a:ext cx="7041674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spc="300" dirty="0">
                <a:solidFill>
                  <a:srgbClr val="82BC32"/>
                </a:solidFill>
                <a:latin typeface="Tahoma"/>
                <a:ea typeface="Tahoma"/>
                <a:cs typeface="Tahoma"/>
                <a:sym typeface="Tahoma"/>
              </a:rPr>
              <a:t>AUDIENCIA EN REDES SOCIALES</a:t>
            </a:r>
            <a:r>
              <a:rPr lang="es-CO" sz="3200" b="1" spc="300" dirty="0">
                <a:solidFill>
                  <a:srgbClr val="36609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REGIONAL NORTE </a:t>
            </a:r>
            <a:endParaRPr sz="32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DA71D7B-4282-4334-9F50-7FD7452FD0C4}"/>
              </a:ext>
            </a:extLst>
          </p:cNvPr>
          <p:cNvSpPr txBox="1"/>
          <p:nvPr/>
        </p:nvSpPr>
        <p:spPr>
          <a:xfrm>
            <a:off x="5440656" y="2740496"/>
            <a:ext cx="3492165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r">
              <a:buClr>
                <a:srgbClr val="000000"/>
              </a:buClr>
              <a:buSzPts val="1200"/>
            </a:pPr>
            <a:r>
              <a:rPr lang="es-ES" sz="1600" dirty="0">
                <a:ea typeface="Calibri"/>
                <a:cs typeface="Calibri"/>
                <a:sym typeface="Calibri"/>
              </a:rPr>
              <a:t>El </a:t>
            </a:r>
            <a:r>
              <a:rPr lang="es-ES" sz="1600" b="1" dirty="0">
                <a:solidFill>
                  <a:srgbClr val="82BC32"/>
                </a:solidFill>
                <a:ea typeface="Calibri"/>
                <a:cs typeface="Calibri"/>
                <a:sym typeface="Calibri"/>
              </a:rPr>
              <a:t>Post más efectivo del trimestre </a:t>
            </a:r>
            <a:r>
              <a:rPr lang="es-ES" sz="1600" dirty="0">
                <a:ea typeface="Calibri"/>
                <a:cs typeface="Calibri"/>
                <a:sym typeface="Calibri"/>
              </a:rPr>
              <a:t>hizo referencia a la celebración del día del idioma </a:t>
            </a:r>
            <a:r>
              <a:rPr lang="es-E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y de </a:t>
            </a:r>
            <a:r>
              <a:rPr lang="es-ES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manera orgánica es el de mayor </a:t>
            </a:r>
            <a:r>
              <a:rPr lang="es-E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número de interacciones de lo que va del año.</a:t>
            </a:r>
            <a:endParaRPr lang="es-ES" sz="1600" dirty="0"/>
          </a:p>
        </p:txBody>
      </p:sp>
      <p:pic>
        <p:nvPicPr>
          <p:cNvPr id="47" name="Google Shape;1493;p67">
            <a:extLst>
              <a:ext uri="{FF2B5EF4-FFF2-40B4-BE49-F238E27FC236}">
                <a16:creationId xmlns:a16="http://schemas.microsoft.com/office/drawing/2014/main" id="{F10D23DE-3E72-414C-BCA4-64F20BF8F3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0656" y="4541797"/>
            <a:ext cx="3354090" cy="104815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10FF7C7C-E137-4447-99CA-4979152FA3D8}"/>
              </a:ext>
            </a:extLst>
          </p:cNvPr>
          <p:cNvSpPr txBox="1"/>
          <p:nvPr/>
        </p:nvSpPr>
        <p:spPr>
          <a:xfrm>
            <a:off x="9130449" y="4541797"/>
            <a:ext cx="1436526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41,2%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250C41CE-4F26-4851-9360-B53BA81FE5D6}"/>
              </a:ext>
            </a:extLst>
          </p:cNvPr>
          <p:cNvSpPr txBox="1"/>
          <p:nvPr/>
        </p:nvSpPr>
        <p:spPr>
          <a:xfrm>
            <a:off x="9083988" y="5105854"/>
            <a:ext cx="253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de aperturas de correos electrónicos enviados a la base de la Regional Norte.</a:t>
            </a:r>
            <a:endParaRPr lang="es-CO" sz="1600" dirty="0"/>
          </a:p>
        </p:txBody>
      </p:sp>
      <p:sp>
        <p:nvSpPr>
          <p:cNvPr id="64" name="Triángulo isósceles 63">
            <a:extLst>
              <a:ext uri="{FF2B5EF4-FFF2-40B4-BE49-F238E27FC236}">
                <a16:creationId xmlns:a16="http://schemas.microsoft.com/office/drawing/2014/main" id="{E4547A65-123B-46F3-8254-7FDA80FA8E8F}"/>
              </a:ext>
            </a:extLst>
          </p:cNvPr>
          <p:cNvSpPr/>
          <p:nvPr/>
        </p:nvSpPr>
        <p:spPr>
          <a:xfrm rot="16200000">
            <a:off x="8791861" y="4646652"/>
            <a:ext cx="363670" cy="31350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2" name="Grupo 31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33" name="Grupo 3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7" name="Flecha derecha 3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4" name="Grupo 3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5" name="Flecha derecha 3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6" name="Elipse 3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9" name="Rectángulo 3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9" name="Grupo 48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ángulo 71">
              <a:hlinkClick r:id="rId6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8" y="649943"/>
              <a:ext cx="108786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73" name="Rectángulo 72">
              <a:hlinkClick r:id="rId7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74" name="Rectángulo 73">
              <a:hlinkClick r:id="rId8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75" name="Rectángulo 74">
              <a:hlinkClick r:id="rId9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5" y="635803"/>
              <a:ext cx="162381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76" name="Rectángulo 75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66" name="Imagen 6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67" name="Rectángulo 66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8" name="Rectángulo 67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Rectángulo 68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0" name="Rectángulo 69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1" name="Rectángulo 70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0" name="CuadroTexto 3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r>
              <a:rPr lang="es-ES" b="1" dirty="0">
                <a:solidFill>
                  <a:schemeClr val="bg1"/>
                </a:solidFill>
              </a:rPr>
              <a:t>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09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519;p68">
            <a:extLst>
              <a:ext uri="{FF2B5EF4-FFF2-40B4-BE49-F238E27FC236}">
                <a16:creationId xmlns:a16="http://schemas.microsoft.com/office/drawing/2014/main" id="{5B52BE82-2DBD-459C-9698-1941E0217692}"/>
              </a:ext>
            </a:extLst>
          </p:cNvPr>
          <p:cNvSpPr txBox="1"/>
          <p:nvPr/>
        </p:nvSpPr>
        <p:spPr>
          <a:xfrm>
            <a:off x="734924" y="1322188"/>
            <a:ext cx="629711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82BC32"/>
                </a:solidFill>
                <a:latin typeface="Tahoma"/>
                <a:ea typeface="Tahoma"/>
                <a:cs typeface="Tahoma"/>
                <a:sym typeface="Tahoma"/>
              </a:rPr>
              <a:t>AVANCES</a:t>
            </a:r>
            <a:r>
              <a:rPr lang="es-CO" sz="3200" b="1" dirty="0">
                <a:solidFill>
                  <a:srgbClr val="36609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TECNOLÓGICOS </a:t>
            </a:r>
            <a:endParaRPr sz="32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32" name="Google Shape;1520;p68">
            <a:extLst>
              <a:ext uri="{FF2B5EF4-FFF2-40B4-BE49-F238E27FC236}">
                <a16:creationId xmlns:a16="http://schemas.microsoft.com/office/drawing/2014/main" id="{D5399E05-B7EC-41BD-B509-F353CB2EF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286808"/>
              </p:ext>
            </p:extLst>
          </p:nvPr>
        </p:nvGraphicFramePr>
        <p:xfrm>
          <a:off x="1147763" y="1897063"/>
          <a:ext cx="9839325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" name="Hoja de cálculo" r:id="rId4" imgW="11106217" imgH="4829293" progId="Excel.Sheet.12">
                  <p:embed/>
                </p:oleObj>
              </mc:Choice>
              <mc:Fallback>
                <p:oleObj name="Hoja de cálculo" r:id="rId4" imgW="11106217" imgH="4829293" progId="Excel.Sheet.12">
                  <p:embed/>
                  <p:pic>
                    <p:nvPicPr>
                      <p:cNvPr id="32" name="Google Shape;1520;p68">
                        <a:extLst>
                          <a:ext uri="{FF2B5EF4-FFF2-40B4-BE49-F238E27FC236}">
                            <a16:creationId xmlns:a16="http://schemas.microsoft.com/office/drawing/2014/main" id="{D5399E05-B7EC-41BD-B509-F353CB2EF42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1147763" y="1897063"/>
                        <a:ext cx="9839325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3" name="Grupo 2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27" name="Flecha derecha 2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5" name="Flecha derecha 2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6" name="Elipse 2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29" name="Rectángulo 2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6" name="Grupo 45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ángulo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7" y="649943"/>
              <a:ext cx="115663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49" name="Rectángulo 48">
              <a:hlinkClick r:id="rId7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50" name="Rectángulo 49">
              <a:hlinkClick r:id="rId8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51" name="Rectángulo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6" y="635803"/>
              <a:ext cx="15814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52" name="Rectángulo 51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35" name="Rectángulo 34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147762" y="2556204"/>
            <a:ext cx="206738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50" dirty="0" smtClean="0"/>
              <a:t>El portal web de </a:t>
            </a:r>
            <a:r>
              <a:rPr lang="es-ES" sz="950" dirty="0" err="1" smtClean="0"/>
              <a:t>Uniandinos</a:t>
            </a:r>
            <a:r>
              <a:rPr lang="es-ES" sz="950" dirty="0" smtClean="0"/>
              <a:t> </a:t>
            </a:r>
            <a:r>
              <a:rPr lang="es-ES" sz="950" dirty="0"/>
              <a:t>será un centro profesional y cultural con 25.000 afiliados en 2025, con un portafolio que nos empodera a  utilizar herramientas propias para  dar respuesta a </a:t>
            </a:r>
            <a:r>
              <a:rPr lang="es-ES" sz="950" dirty="0" smtClean="0"/>
              <a:t>nuestros </a:t>
            </a:r>
            <a:r>
              <a:rPr lang="es-ES" sz="950" dirty="0"/>
              <a:t>clientes.</a:t>
            </a:r>
            <a:endParaRPr lang="es-CO" sz="95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r>
              <a:rPr lang="es-ES" b="1" dirty="0">
                <a:solidFill>
                  <a:schemeClr val="bg1"/>
                </a:solidFill>
              </a:rPr>
              <a:t>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70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519;p68">
            <a:extLst>
              <a:ext uri="{FF2B5EF4-FFF2-40B4-BE49-F238E27FC236}">
                <a16:creationId xmlns:a16="http://schemas.microsoft.com/office/drawing/2014/main" id="{5B52BE82-2DBD-459C-9698-1941E0217692}"/>
              </a:ext>
            </a:extLst>
          </p:cNvPr>
          <p:cNvSpPr txBox="1"/>
          <p:nvPr/>
        </p:nvSpPr>
        <p:spPr>
          <a:xfrm>
            <a:off x="734924" y="1558769"/>
            <a:ext cx="629711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82BC32"/>
                </a:solidFill>
                <a:latin typeface="Tahoma"/>
                <a:ea typeface="Tahoma"/>
                <a:cs typeface="Tahoma"/>
                <a:sym typeface="Tahoma"/>
              </a:rPr>
              <a:t>AVANCES</a:t>
            </a:r>
            <a:r>
              <a:rPr lang="es-CO" sz="3200" b="1" dirty="0">
                <a:solidFill>
                  <a:srgbClr val="36609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TECNOLÓGICOS </a:t>
            </a:r>
            <a:endParaRPr sz="32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22" name="Google Shape;1534;p69">
            <a:extLst>
              <a:ext uri="{FF2B5EF4-FFF2-40B4-BE49-F238E27FC236}">
                <a16:creationId xmlns:a16="http://schemas.microsoft.com/office/drawing/2014/main" id="{C3856A43-4F99-4941-9EC4-9541F1AC73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953629"/>
              </p:ext>
            </p:extLst>
          </p:nvPr>
        </p:nvGraphicFramePr>
        <p:xfrm>
          <a:off x="846138" y="3153611"/>
          <a:ext cx="10402887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Hoja de cálculo" r:id="rId4" imgW="10934840" imgH="3114846" progId="Excel.Sheet.12">
                  <p:embed/>
                </p:oleObj>
              </mc:Choice>
              <mc:Fallback>
                <p:oleObj name="Hoja de cálculo" r:id="rId4" imgW="10934840" imgH="3114846" progId="Excel.Sheet.12">
                  <p:embed/>
                  <p:pic>
                    <p:nvPicPr>
                      <p:cNvPr id="22" name="Google Shape;1534;p69">
                        <a:extLst>
                          <a:ext uri="{FF2B5EF4-FFF2-40B4-BE49-F238E27FC236}">
                            <a16:creationId xmlns:a16="http://schemas.microsoft.com/office/drawing/2014/main" id="{C3856A43-4F99-4941-9EC4-9541F1AC736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846138" y="3153611"/>
                        <a:ext cx="10402887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upo 29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32" name="Grupo 3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6" name="Flecha derecha 3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4" name="Flecha derecha 3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5" name="Elipse 3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8" name="Rectángulo 3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6" name="Grupo 45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ángulo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7" y="649943"/>
              <a:ext cx="115663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49" name="Rectángulo 48">
              <a:hlinkClick r:id="rId7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50" name="Rectángulo 49">
              <a:hlinkClick r:id="rId8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51" name="Rectángulo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6" y="635803"/>
              <a:ext cx="15814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52" name="Rectángulo 51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28" name="Rectángulo 27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r>
              <a:rPr lang="es-ES" b="1" dirty="0">
                <a:solidFill>
                  <a:schemeClr val="bg1"/>
                </a:solidFill>
              </a:rPr>
              <a:t>3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6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519;p68">
            <a:extLst>
              <a:ext uri="{FF2B5EF4-FFF2-40B4-BE49-F238E27FC236}">
                <a16:creationId xmlns:a16="http://schemas.microsoft.com/office/drawing/2014/main" id="{5B52BE82-2DBD-459C-9698-1941E0217692}"/>
              </a:ext>
            </a:extLst>
          </p:cNvPr>
          <p:cNvSpPr txBox="1"/>
          <p:nvPr/>
        </p:nvSpPr>
        <p:spPr>
          <a:xfrm>
            <a:off x="727100" y="1374555"/>
            <a:ext cx="629711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CO" sz="3200" b="1" dirty="0">
                <a:solidFill>
                  <a:srgbClr val="82BC32"/>
                </a:solidFill>
                <a:latin typeface="Tahoma"/>
                <a:ea typeface="Tahoma"/>
                <a:cs typeface="Tahoma"/>
                <a:sym typeface="Tahoma"/>
              </a:rPr>
              <a:t>ESTADO </a:t>
            </a: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DE PROCESOS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6EE5418-BE46-4452-9F42-25F66678C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08227"/>
              </p:ext>
            </p:extLst>
          </p:nvPr>
        </p:nvGraphicFramePr>
        <p:xfrm>
          <a:off x="930551" y="2008614"/>
          <a:ext cx="3306169" cy="428308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72087">
                  <a:extLst>
                    <a:ext uri="{9D8B030D-6E8A-4147-A177-3AD203B41FA5}">
                      <a16:colId xmlns:a16="http://schemas.microsoft.com/office/drawing/2014/main" val="117115637"/>
                    </a:ext>
                  </a:extLst>
                </a:gridCol>
                <a:gridCol w="1834082">
                  <a:extLst>
                    <a:ext uri="{9D8B030D-6E8A-4147-A177-3AD203B41FA5}">
                      <a16:colId xmlns:a16="http://schemas.microsoft.com/office/drawing/2014/main" val="2068617397"/>
                    </a:ext>
                  </a:extLst>
                </a:gridCol>
              </a:tblGrid>
              <a:tr h="24946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PROCESOS ACTUALIZADOS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22" marR="88822" marT="44411" marB="44411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178455"/>
                  </a:ext>
                </a:extLst>
              </a:tr>
              <a:tr h="1924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CARTERA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22" marR="88822" marT="44411" marB="4441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Conciliaciones convenios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752230"/>
                  </a:ext>
                </a:extLst>
              </a:tr>
              <a:tr h="1776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Gestión de cobro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068738"/>
                  </a:ext>
                </a:extLst>
              </a:tr>
              <a:tr h="1776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CONTABILIDAD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22" marR="88822" marT="44411" marB="4441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Conciliaciones bancarias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638772"/>
                  </a:ext>
                </a:extLst>
              </a:tr>
              <a:tr h="58289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</a:rPr>
                        <a:t>Cierre contable</a:t>
                      </a:r>
                      <a:br>
                        <a:rPr lang="es-ES" sz="1100" u="none" strike="noStrike" dirty="0">
                          <a:effectLst/>
                        </a:rPr>
                      </a:br>
                      <a:r>
                        <a:rPr lang="es-ES" sz="1100" u="none" strike="noStrike" dirty="0">
                          <a:effectLst/>
                        </a:rPr>
                        <a:t>Activos fijos</a:t>
                      </a:r>
                      <a:br>
                        <a:rPr lang="es-ES" sz="1100" u="none" strike="noStrike" dirty="0">
                          <a:effectLst/>
                        </a:rPr>
                      </a:br>
                      <a:r>
                        <a:rPr lang="es-ES" sz="1100" u="none" strike="noStrike" dirty="0">
                          <a:effectLst/>
                        </a:rPr>
                        <a:t>Cartera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447717"/>
                  </a:ext>
                </a:extLst>
              </a:tr>
              <a:tr h="30532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TESORERIA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22" marR="88822" marT="44411" marB="4441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 dirty="0">
                          <a:effectLst/>
                        </a:rPr>
                        <a:t>Bancos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491189"/>
                  </a:ext>
                </a:extLst>
              </a:tr>
              <a:tr h="65876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Tarjetas de crédito</a:t>
                      </a:r>
                      <a:br>
                        <a:rPr lang="es-ES" sz="1100" u="none" strike="noStrike" dirty="0">
                          <a:effectLst/>
                        </a:rPr>
                      </a:br>
                      <a:r>
                        <a:rPr lang="es-ES" sz="1100" u="none" strike="noStrike" dirty="0">
                          <a:effectLst/>
                        </a:rPr>
                        <a:t>Cobro automático y manual</a:t>
                      </a:r>
                      <a:br>
                        <a:rPr lang="es-ES" sz="1100" u="none" strike="noStrike" dirty="0">
                          <a:effectLst/>
                        </a:rPr>
                      </a:br>
                      <a:r>
                        <a:rPr lang="es-ES" sz="1100" u="none" strike="noStrike" dirty="0">
                          <a:effectLst/>
                        </a:rPr>
                        <a:t>Rechazos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191536"/>
                  </a:ext>
                </a:extLst>
              </a:tr>
              <a:tr h="1776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Actualización tarjetas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837900"/>
                  </a:ext>
                </a:extLst>
              </a:tr>
              <a:tr h="1924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Proveedores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357981"/>
                  </a:ext>
                </a:extLst>
              </a:tr>
              <a:tr h="1776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CDT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851238"/>
                  </a:ext>
                </a:extLst>
              </a:tr>
              <a:tr h="17764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 dirty="0">
                          <a:effectLst/>
                        </a:rPr>
                        <a:t>COMUNICACIONES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22" marR="88822" marT="44411" marB="4441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Divulgación de eventos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997501"/>
                  </a:ext>
                </a:extLst>
              </a:tr>
              <a:tr h="1776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Formularios de solicitudes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754724"/>
                  </a:ext>
                </a:extLst>
              </a:tr>
              <a:tr h="177645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 dirty="0">
                          <a:effectLst/>
                        </a:rPr>
                        <a:t>CAPÍTULOS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22" marR="88822" marT="44411" marB="4441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Solicitud eventos y ajustes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341608"/>
                  </a:ext>
                </a:extLst>
              </a:tr>
              <a:tr h="1850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Reserva de espacios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524899"/>
                  </a:ext>
                </a:extLst>
              </a:tr>
              <a:tr h="33308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</a:rPr>
                        <a:t>Cargue de evento en portal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43127"/>
                  </a:ext>
                </a:extLst>
              </a:tr>
              <a:tr h="33308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Seguimiento inscritos a evento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2" marR="7402" marT="740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037449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0D4D979-F14A-478E-846A-03061C776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821960"/>
              </p:ext>
            </p:extLst>
          </p:nvPr>
        </p:nvGraphicFramePr>
        <p:xfrm>
          <a:off x="4591500" y="3429000"/>
          <a:ext cx="3196773" cy="183824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47893">
                  <a:extLst>
                    <a:ext uri="{9D8B030D-6E8A-4147-A177-3AD203B41FA5}">
                      <a16:colId xmlns:a16="http://schemas.microsoft.com/office/drawing/2014/main" val="714133260"/>
                    </a:ext>
                  </a:extLst>
                </a:gridCol>
                <a:gridCol w="1848880">
                  <a:extLst>
                    <a:ext uri="{9D8B030D-6E8A-4147-A177-3AD203B41FA5}">
                      <a16:colId xmlns:a16="http://schemas.microsoft.com/office/drawing/2014/main" val="2782506395"/>
                    </a:ext>
                  </a:extLst>
                </a:gridCol>
              </a:tblGrid>
              <a:tr h="2042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effectLst/>
                        </a:rPr>
                        <a:t>PROCESOS EN CURSO DE MEJORA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721621"/>
                  </a:ext>
                </a:extLst>
              </a:tr>
              <a:tr h="2042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CARTERA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Retiros por deuda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656535"/>
                  </a:ext>
                </a:extLst>
              </a:tr>
              <a:tr h="2042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Ajustes al sistema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225156"/>
                  </a:ext>
                </a:extLst>
              </a:tr>
              <a:tr h="20424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COMUNICACIONES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Creación de contenidos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646119"/>
                  </a:ext>
                </a:extLst>
              </a:tr>
              <a:tr h="20424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CAPITULOS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 dirty="0">
                          <a:effectLst/>
                        </a:rPr>
                        <a:t>Ejecución de evento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0265565"/>
                  </a:ext>
                </a:extLst>
              </a:tr>
              <a:tr h="2042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FACTURACIÓN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Generación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734375"/>
                  </a:ext>
                </a:extLst>
              </a:tr>
              <a:tr h="2042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Envío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079053"/>
                  </a:ext>
                </a:extLst>
              </a:tr>
              <a:tr h="2042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ADMINISTRATIVO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WorkFlow de compras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418688"/>
                  </a:ext>
                </a:extLst>
              </a:tr>
              <a:tr h="2042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Recibido a </a:t>
                      </a:r>
                      <a:r>
                        <a:rPr lang="es-CO" sz="1100" u="none" strike="noStrike" dirty="0" smtClean="0">
                          <a:effectLst/>
                        </a:rPr>
                        <a:t>satisfacción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849426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CB7EEDA-4EFA-44C1-AFBE-F802E6DB9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122375"/>
              </p:ext>
            </p:extLst>
          </p:nvPr>
        </p:nvGraphicFramePr>
        <p:xfrm>
          <a:off x="8147763" y="3080448"/>
          <a:ext cx="3196773" cy="2330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4325">
                  <a:extLst>
                    <a:ext uri="{9D8B030D-6E8A-4147-A177-3AD203B41FA5}">
                      <a16:colId xmlns:a16="http://schemas.microsoft.com/office/drawing/2014/main" val="2679592173"/>
                    </a:ext>
                  </a:extLst>
                </a:gridCol>
                <a:gridCol w="1742448">
                  <a:extLst>
                    <a:ext uri="{9D8B030D-6E8A-4147-A177-3AD203B41FA5}">
                      <a16:colId xmlns:a16="http://schemas.microsoft.com/office/drawing/2014/main" val="3736498192"/>
                    </a:ext>
                  </a:extLst>
                </a:gridCol>
              </a:tblGrid>
              <a:tr h="21696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 dirty="0">
                          <a:effectLst/>
                        </a:rPr>
                        <a:t>Proyectos (Todos están en curso)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C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484174"/>
                  </a:ext>
                </a:extLst>
              </a:tr>
              <a:tr h="2169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Software procesos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Módulo </a:t>
                      </a:r>
                      <a:r>
                        <a:rPr lang="es-CO" sz="1100" b="1" u="none" strike="noStrike" dirty="0" err="1">
                          <a:effectLst/>
                        </a:rPr>
                        <a:t>WorkFlow</a:t>
                      </a:r>
                      <a:r>
                        <a:rPr lang="es-CO" sz="1100" b="1" u="none" strike="noStrike" dirty="0">
                          <a:effectLst/>
                        </a:rPr>
                        <a:t> </a:t>
                      </a:r>
                      <a:r>
                        <a:rPr lang="es-CO" sz="1100" b="1" u="none" strike="noStrike" dirty="0" err="1">
                          <a:effectLst/>
                        </a:rPr>
                        <a:t>Seven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07234"/>
                  </a:ext>
                </a:extLst>
              </a:tr>
              <a:tr h="84490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Evaluación de proveedores con cuadro comparativo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Flujo de proceso en </a:t>
                      </a:r>
                      <a:r>
                        <a:rPr lang="es-ES" sz="1100" u="none" strike="noStrike" dirty="0" err="1">
                          <a:effectLst/>
                        </a:rPr>
                        <a:t>Seven</a:t>
                      </a:r>
                      <a:r>
                        <a:rPr lang="es-ES" sz="1100" u="none" strike="noStrike" dirty="0">
                          <a:effectLst/>
                        </a:rPr>
                        <a:t> para proceso de compras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54162"/>
                  </a:ext>
                </a:extLst>
              </a:tr>
              <a:tr h="2336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PCI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Habeas data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C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267328"/>
                  </a:ext>
                </a:extLst>
              </a:tr>
              <a:tr h="81778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Diagnóstico y evaluación de seguridad tarjetas de crédito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Manejo de bases de datos, información confidencial y acuerdos de confidencialidad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406039"/>
                  </a:ext>
                </a:extLst>
              </a:tr>
            </a:tbl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3" name="Grupo 2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5" name="Flecha derecha 34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Elipse 35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3" name="Flecha derecha 32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4" name="Elipse 33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7" name="Rectángulo 36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11" y="2187367"/>
            <a:ext cx="950493" cy="967093"/>
          </a:xfrm>
          <a:prstGeom prst="rect">
            <a:avLst/>
          </a:prstGeom>
        </p:spPr>
      </p:pic>
      <p:grpSp>
        <p:nvGrpSpPr>
          <p:cNvPr id="45" name="Grupo 44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ángulo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7" y="649943"/>
              <a:ext cx="115663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48" name="Rectángulo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49" name="Rectángulo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50" name="Rectángulo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6" y="635803"/>
              <a:ext cx="15814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51" name="Rectángulo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32" name="Rectángulo 31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r>
              <a:rPr lang="es-ES" b="1" dirty="0">
                <a:solidFill>
                  <a:schemeClr val="bg1"/>
                </a:solidFill>
              </a:rPr>
              <a:t>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4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562;p71">
            <a:extLst>
              <a:ext uri="{FF2B5EF4-FFF2-40B4-BE49-F238E27FC236}">
                <a16:creationId xmlns:a16="http://schemas.microsoft.com/office/drawing/2014/main" id="{7F838A6C-A38B-481F-A299-A0DE59F8F9F5}"/>
              </a:ext>
            </a:extLst>
          </p:cNvPr>
          <p:cNvSpPr txBox="1"/>
          <p:nvPr/>
        </p:nvSpPr>
        <p:spPr>
          <a:xfrm>
            <a:off x="526006" y="1401821"/>
            <a:ext cx="7386489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82BC32"/>
                </a:solidFill>
                <a:latin typeface="Tahoma"/>
                <a:ea typeface="Tahoma"/>
                <a:cs typeface="Tahoma"/>
                <a:sym typeface="Tahoma"/>
              </a:rPr>
              <a:t>ACCIONES IMPLEMENTADAS </a:t>
            </a:r>
            <a:r>
              <a:rPr lang="es-CO" sz="3200" dirty="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SST</a:t>
            </a:r>
            <a:endParaRPr sz="3200" dirty="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" name="Google Shape;1563;p71">
            <a:extLst>
              <a:ext uri="{FF2B5EF4-FFF2-40B4-BE49-F238E27FC236}">
                <a16:creationId xmlns:a16="http://schemas.microsoft.com/office/drawing/2014/main" id="{546F4568-66A1-400A-BA52-132F125A39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6726" y="3504770"/>
            <a:ext cx="1080000" cy="129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4;p71">
            <a:extLst>
              <a:ext uri="{FF2B5EF4-FFF2-40B4-BE49-F238E27FC236}">
                <a16:creationId xmlns:a16="http://schemas.microsoft.com/office/drawing/2014/main" id="{FED77A63-0834-43DD-9BE5-E3A8B30B83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4736" y="3500971"/>
            <a:ext cx="1352683" cy="130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565;p71">
            <a:extLst>
              <a:ext uri="{FF2B5EF4-FFF2-40B4-BE49-F238E27FC236}">
                <a16:creationId xmlns:a16="http://schemas.microsoft.com/office/drawing/2014/main" id="{4060520F-A34F-4F90-8956-376FE6FD8D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8638" y="2153280"/>
            <a:ext cx="2808781" cy="12757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" name="Google Shape;1567;p71">
            <a:extLst>
              <a:ext uri="{FF2B5EF4-FFF2-40B4-BE49-F238E27FC236}">
                <a16:creationId xmlns:a16="http://schemas.microsoft.com/office/drawing/2014/main" id="{724AAF16-87A4-4655-9983-E8F369D9B300}"/>
              </a:ext>
            </a:extLst>
          </p:cNvPr>
          <p:cNvGraphicFramePr/>
          <p:nvPr>
            <p:extLst/>
          </p:nvPr>
        </p:nvGraphicFramePr>
        <p:xfrm>
          <a:off x="1760939" y="2116738"/>
          <a:ext cx="4434369" cy="407045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00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59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CAMPAÑAS</a:t>
                      </a:r>
                      <a:endParaRPr sz="2800" dirty="0"/>
                    </a:p>
                  </a:txBody>
                  <a:tcPr marL="7849" marR="7849" marT="784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piezas publicitarias informando a la comunidad, medidas de prevención y protocolos al COVID-19</a:t>
                      </a:r>
                      <a:endParaRPr sz="2800" dirty="0"/>
                    </a:p>
                  </a:txBody>
                  <a:tcPr marL="7849" marR="7849" marT="7849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46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ENCUESTA</a:t>
                      </a:r>
                      <a:endParaRPr sz="2800" dirty="0"/>
                    </a:p>
                  </a:txBody>
                  <a:tcPr marL="7849" marR="7849" marT="784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Aplicada a los colaboradores, que permite la segmentación y facilita la toma de decisiones para la definición de roles en teletrabajo, home office y presencial.</a:t>
                      </a:r>
                      <a:endParaRPr sz="2800" dirty="0"/>
                    </a:p>
                  </a:txBody>
                  <a:tcPr marL="7849" marR="7849" marT="7849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CAPACITACIÓN</a:t>
                      </a:r>
                      <a:endParaRPr sz="2800" dirty="0"/>
                    </a:p>
                  </a:txBody>
                  <a:tcPr marL="7849" marR="7849" marT="784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través de la ARL -</a:t>
                      </a: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BOLÍVAR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se capacito a los colaboradores en temas de prevención del contagio por COVID-19</a:t>
                      </a:r>
                      <a:endParaRPr sz="2800" dirty="0"/>
                    </a:p>
                  </a:txBody>
                  <a:tcPr marL="7849" marR="7849" marT="7849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93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IMPLEMENTACIÓN</a:t>
                      </a:r>
                      <a:endParaRPr sz="2800" dirty="0"/>
                    </a:p>
                  </a:txBody>
                  <a:tcPr marL="7849" marR="7849" marT="784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 la sede nacional, las regionales Norte y Suroccidente, se </a:t>
                      </a: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realizó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la respectiva señalización e implementación de protección, equipos de Bioseguridad para garantizar la mitigación del contagio de nuestros asociados.</a:t>
                      </a:r>
                      <a:endParaRPr sz="2800" dirty="0"/>
                    </a:p>
                  </a:txBody>
                  <a:tcPr marL="7849" marR="7849" marT="7849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46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ACOMPAÑAMIENTO</a:t>
                      </a:r>
                      <a:endParaRPr sz="2800" dirty="0"/>
                    </a:p>
                  </a:txBody>
                  <a:tcPr marL="7849" marR="7849" marT="784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Por parte de una profesional en el área de la salud  se realiza el acompañamiento físico y virtual, para fortalecer los procesos de protocolos e identificación de riesgos para minimizar los mismos.</a:t>
                      </a:r>
                      <a:endParaRPr sz="2800" dirty="0"/>
                    </a:p>
                  </a:txBody>
                  <a:tcPr marL="7849" marR="7849" marT="7849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73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VISITAS</a:t>
                      </a:r>
                      <a:endParaRPr sz="2800" dirty="0"/>
                    </a:p>
                  </a:txBody>
                  <a:tcPr marL="7849" marR="7849" marT="784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 realizaron 63 vistas a las casas de los colaboradores con el fin de validar sus condiciones en término de Ergonomía y de identificación de riesgos. A su vez, se  </a:t>
                      </a: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realizó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 envío de todos los elementos de ergonomía con el fin de garantizar espacios adecuados de trabajo en casa</a:t>
                      </a:r>
                      <a:endParaRPr sz="2800" dirty="0"/>
                    </a:p>
                  </a:txBody>
                  <a:tcPr marL="7849" marR="7849" marT="7849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" name="Google Shape;1568;p71">
            <a:extLst>
              <a:ext uri="{FF2B5EF4-FFF2-40B4-BE49-F238E27FC236}">
                <a16:creationId xmlns:a16="http://schemas.microsoft.com/office/drawing/2014/main" id="{CE99D46E-FCEF-41C1-B3C5-614A6C7FED70}"/>
              </a:ext>
            </a:extLst>
          </p:cNvPr>
          <p:cNvSpPr txBox="1"/>
          <p:nvPr/>
        </p:nvSpPr>
        <p:spPr>
          <a:xfrm>
            <a:off x="8029141" y="5024011"/>
            <a:ext cx="2979974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0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 inicia la operación en el CSA a partir del 09 de septiembre, con un promedio de visitas diarias de 18</a:t>
            </a:r>
            <a:endParaRPr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F3A604A-1348-4946-8941-7D96E697726A}"/>
              </a:ext>
            </a:extLst>
          </p:cNvPr>
          <p:cNvSpPr/>
          <p:nvPr/>
        </p:nvSpPr>
        <p:spPr>
          <a:xfrm>
            <a:off x="7612342" y="4501545"/>
            <a:ext cx="5725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600" dirty="0">
                <a:solidFill>
                  <a:srgbClr val="82BC32"/>
                </a:solidFill>
                <a:ea typeface="Calibri"/>
                <a:cs typeface="Calibri"/>
                <a:sym typeface="Calibri"/>
              </a:rPr>
              <a:t>{</a:t>
            </a:r>
            <a:endParaRPr lang="es-CO" sz="9600" dirty="0">
              <a:solidFill>
                <a:srgbClr val="82BC32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0" y="635803"/>
            <a:ext cx="7261010" cy="475807"/>
            <a:chOff x="0" y="635803"/>
            <a:chExt cx="7261010" cy="475807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3F12FC7D-BD2E-5B42-9964-6C10CF1982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11610"/>
              <a:ext cx="726101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ángulo 36">
              <a:hlinkClick r:id="rId6" action="ppaction://hlinksldjump"/>
              <a:extLst>
                <a:ext uri="{FF2B5EF4-FFF2-40B4-BE49-F238E27FC236}">
                  <a16:creationId xmlns:a16="http://schemas.microsoft.com/office/drawing/2014/main" id="{D750A85F-9163-1A4D-A25F-0ADBC7A07FB5}"/>
                </a:ext>
              </a:extLst>
            </p:cNvPr>
            <p:cNvSpPr/>
            <p:nvPr/>
          </p:nvSpPr>
          <p:spPr>
            <a:xfrm>
              <a:off x="4215097" y="649943"/>
              <a:ext cx="115663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Tecnología</a:t>
              </a:r>
            </a:p>
          </p:txBody>
        </p:sp>
        <p:sp>
          <p:nvSpPr>
            <p:cNvPr id="38" name="Rectángulo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7FB40DFC-8EEE-C94E-BE3E-DD3ED84D115D}"/>
                </a:ext>
              </a:extLst>
            </p:cNvPr>
            <p:cNvSpPr/>
            <p:nvPr/>
          </p:nvSpPr>
          <p:spPr>
            <a:xfrm>
              <a:off x="5364150" y="649943"/>
              <a:ext cx="106832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Procesos</a:t>
              </a:r>
            </a:p>
          </p:txBody>
        </p:sp>
        <p:sp>
          <p:nvSpPr>
            <p:cNvPr id="39" name="Rectángulo 38">
              <a:hlinkClick r:id="rId8" action="ppaction://hlinksldjump"/>
              <a:extLst>
                <a:ext uri="{FF2B5EF4-FFF2-40B4-BE49-F238E27FC236}">
                  <a16:creationId xmlns:a16="http://schemas.microsoft.com/office/drawing/2014/main" id="{44053887-128E-9D42-A64E-7FF8EE2F73CB}"/>
                </a:ext>
              </a:extLst>
            </p:cNvPr>
            <p:cNvSpPr/>
            <p:nvPr/>
          </p:nvSpPr>
          <p:spPr>
            <a:xfrm>
              <a:off x="6432472" y="650969"/>
              <a:ext cx="646959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SST</a:t>
              </a:r>
            </a:p>
          </p:txBody>
        </p:sp>
        <p:sp>
          <p:nvSpPr>
            <p:cNvPr id="40" name="Rectángulo 39">
              <a:hlinkClick r:id="rId9" action="ppaction://hlinksldjump"/>
              <a:extLst>
                <a:ext uri="{FF2B5EF4-FFF2-40B4-BE49-F238E27FC236}">
                  <a16:creationId xmlns:a16="http://schemas.microsoft.com/office/drawing/2014/main" id="{430E32A5-4938-D142-8078-34D08441961F}"/>
                </a:ext>
              </a:extLst>
            </p:cNvPr>
            <p:cNvSpPr/>
            <p:nvPr/>
          </p:nvSpPr>
          <p:spPr>
            <a:xfrm>
              <a:off x="2591286" y="635803"/>
              <a:ext cx="15814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Com. Y Difusión</a:t>
              </a:r>
            </a:p>
          </p:txBody>
        </p:sp>
        <p:sp>
          <p:nvSpPr>
            <p:cNvPr id="41" name="Rectángulo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584141-B9DA-F244-92C5-2C9D2F43FB26}"/>
                </a:ext>
              </a:extLst>
            </p:cNvPr>
            <p:cNvSpPr/>
            <p:nvPr/>
          </p:nvSpPr>
          <p:spPr>
            <a:xfrm>
              <a:off x="452133" y="642973"/>
              <a:ext cx="2077961" cy="394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Canales de Atención 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32" name="Rectángulo 31">
              <a:hlinkClick r:id="rId12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Rectángulo 32">
              <a:hlinkClick r:id="rId13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Rectángulo 33">
              <a:hlinkClick r:id="rId14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Rectángulo 34">
              <a:hlinkClick r:id="rId15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16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43" name="Grupo 4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47" name="Flecha derecha 4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8" name="Elipse 4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5" name="Flecha derecha 4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Elipse 4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49" name="CuadroTexto 4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r>
              <a:rPr lang="es-ES" b="1" dirty="0">
                <a:solidFill>
                  <a:schemeClr val="bg1"/>
                </a:solidFill>
              </a:rPr>
              <a:t>5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92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760910" y="5874327"/>
            <a:ext cx="1491341" cy="605516"/>
            <a:chOff x="760910" y="5874327"/>
            <a:chExt cx="1491341" cy="605516"/>
          </a:xfrm>
        </p:grpSpPr>
        <p:grpSp>
          <p:nvGrpSpPr>
            <p:cNvPr id="4" name="Grupo 3"/>
            <p:cNvGrpSpPr/>
            <p:nvPr/>
          </p:nvGrpSpPr>
          <p:grpSpPr>
            <a:xfrm>
              <a:off x="1646735" y="5874327"/>
              <a:ext cx="605516" cy="605516"/>
              <a:chOff x="1646735" y="5874327"/>
              <a:chExt cx="605516" cy="605516"/>
            </a:xfrm>
          </p:grpSpPr>
          <p:sp>
            <p:nvSpPr>
              <p:cNvPr id="8" name="Elipse 7">
                <a:hlinkClick r:id="" action="ppaction://hlinkshowjump?jump=next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" name="Flecha derecha 8">
                <a:hlinkClick r:id="" action="ppaction://hlinkshowjump?jump=next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 rot="10800000">
              <a:off x="760910" y="5874327"/>
              <a:ext cx="605516" cy="605516"/>
              <a:chOff x="1646735" y="5874327"/>
              <a:chExt cx="605516" cy="605516"/>
            </a:xfrm>
          </p:grpSpPr>
          <p:sp>
            <p:nvSpPr>
              <p:cNvPr id="6" name="Elipse 5">
                <a:hlinkClick r:id="" action="ppaction://hlinkshowjump?jump=previous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" name="Flecha derecha 6">
                <a:hlinkClick r:id="" action="ppaction://hlinkshowjump?jump=previous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970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584709"/>
            <a:ext cx="5923226" cy="474919"/>
            <a:chOff x="163255" y="228152"/>
            <a:chExt cx="5923226" cy="474919"/>
          </a:xfrm>
        </p:grpSpPr>
        <p:cxnSp>
          <p:nvCxnSpPr>
            <p:cNvPr id="10" name="Conector recto 9"/>
            <p:cNvCxnSpPr/>
            <p:nvPr/>
          </p:nvCxnSpPr>
          <p:spPr>
            <a:xfrm>
              <a:off x="163255" y="703071"/>
              <a:ext cx="59232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ángulo 10">
              <a:hlinkClick r:id="rId3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12" name="Rectángulo 11">
              <a:hlinkClick r:id="rId4" action="ppaction://hlinksldjump"/>
            </p:cNvPr>
            <p:cNvSpPr/>
            <p:nvPr/>
          </p:nvSpPr>
          <p:spPr>
            <a:xfrm>
              <a:off x="2087338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13" name="Rectángulo 12">
              <a:hlinkClick r:id="rId5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14" name="Rectángulo 13">
              <a:hlinkClick r:id="rId6" action="ppaction://hlinksldjump"/>
            </p:cNvPr>
            <p:cNvSpPr/>
            <p:nvPr/>
          </p:nvSpPr>
          <p:spPr>
            <a:xfrm>
              <a:off x="4832727" y="241404"/>
              <a:ext cx="11961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221" name="Grupo 220">
            <a:extLst>
              <a:ext uri="{FF2B5EF4-FFF2-40B4-BE49-F238E27FC236}">
                <a16:creationId xmlns:a16="http://schemas.microsoft.com/office/drawing/2014/main" id="{78D1D208-3653-42CC-B41E-F1FEE6B492DE}"/>
              </a:ext>
            </a:extLst>
          </p:cNvPr>
          <p:cNvGrpSpPr/>
          <p:nvPr/>
        </p:nvGrpSpPr>
        <p:grpSpPr>
          <a:xfrm>
            <a:off x="1347087" y="2335527"/>
            <a:ext cx="8263345" cy="2292962"/>
            <a:chOff x="1073426" y="2285664"/>
            <a:chExt cx="8263345" cy="2292962"/>
          </a:xfrm>
        </p:grpSpPr>
        <p:graphicFrame>
          <p:nvGraphicFramePr>
            <p:cNvPr id="207" name="Diagrama 206">
              <a:extLst>
                <a:ext uri="{FF2B5EF4-FFF2-40B4-BE49-F238E27FC236}">
                  <a16:creationId xmlns:a16="http://schemas.microsoft.com/office/drawing/2014/main" id="{B2563E00-891A-4EB2-A643-BA5931AAC0B6}"/>
                </a:ext>
              </a:extLst>
            </p:cNvPr>
            <p:cNvGraphicFramePr/>
            <p:nvPr/>
          </p:nvGraphicFramePr>
          <p:xfrm>
            <a:off x="1073426" y="2285664"/>
            <a:ext cx="3430007" cy="22866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209" name="Diagrama 208">
              <a:extLst>
                <a:ext uri="{FF2B5EF4-FFF2-40B4-BE49-F238E27FC236}">
                  <a16:creationId xmlns:a16="http://schemas.microsoft.com/office/drawing/2014/main" id="{AD20F155-0F8D-4A68-9FC0-5514ACEF87C0}"/>
                </a:ext>
              </a:extLst>
            </p:cNvPr>
            <p:cNvGraphicFramePr/>
            <p:nvPr/>
          </p:nvGraphicFramePr>
          <p:xfrm>
            <a:off x="3481929" y="2285664"/>
            <a:ext cx="3430007" cy="22866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218" name="Diagrama 217">
              <a:extLst>
                <a:ext uri="{FF2B5EF4-FFF2-40B4-BE49-F238E27FC236}">
                  <a16:creationId xmlns:a16="http://schemas.microsoft.com/office/drawing/2014/main" id="{7E18D42E-082B-476C-AC28-A42DF55CE0D8}"/>
                </a:ext>
              </a:extLst>
            </p:cNvPr>
            <p:cNvGraphicFramePr/>
            <p:nvPr/>
          </p:nvGraphicFramePr>
          <p:xfrm>
            <a:off x="5734260" y="2291954"/>
            <a:ext cx="3602511" cy="22866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</p:grpSp>
      <p:sp>
        <p:nvSpPr>
          <p:cNvPr id="220" name="Google Shape;1590;p73">
            <a:extLst>
              <a:ext uri="{FF2B5EF4-FFF2-40B4-BE49-F238E27FC236}">
                <a16:creationId xmlns:a16="http://schemas.microsoft.com/office/drawing/2014/main" id="{F1C0A5AE-DCC8-4BB0-B678-4AF8CA419545}"/>
              </a:ext>
            </a:extLst>
          </p:cNvPr>
          <p:cNvSpPr txBox="1"/>
          <p:nvPr/>
        </p:nvSpPr>
        <p:spPr>
          <a:xfrm>
            <a:off x="525168" y="1429832"/>
            <a:ext cx="7597549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PROCESOS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srgbClr val="36609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GESTIÓN HUMANA</a:t>
            </a:r>
            <a:endParaRPr kumimoji="0" sz="3200" b="1" i="0" u="none" strike="noStrike" kern="1200" cap="none" spc="300" normalizeH="0" baseline="0" noProof="0" dirty="0">
              <a:ln>
                <a:noFill/>
              </a:ln>
              <a:solidFill>
                <a:srgbClr val="A087BE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2" name="CuadroTexto 221">
            <a:extLst>
              <a:ext uri="{FF2B5EF4-FFF2-40B4-BE49-F238E27FC236}">
                <a16:creationId xmlns:a16="http://schemas.microsoft.com/office/drawing/2014/main" id="{AED1809D-09CA-4698-9FAA-4732411BFCAB}"/>
              </a:ext>
            </a:extLst>
          </p:cNvPr>
          <p:cNvSpPr txBox="1"/>
          <p:nvPr/>
        </p:nvSpPr>
        <p:spPr>
          <a:xfrm>
            <a:off x="1362600" y="4850298"/>
            <a:ext cx="975597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PERFILES PROFESIONALES Y ASISTENCIALES (25):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16 colaboradores, 4 aprendices Sena, 5 Practicantes Universitarios</a:t>
            </a:r>
          </a:p>
        </p:txBody>
      </p:sp>
      <p:sp>
        <p:nvSpPr>
          <p:cNvPr id="224" name="CuadroTexto 223">
            <a:extLst>
              <a:ext uri="{FF2B5EF4-FFF2-40B4-BE49-F238E27FC236}">
                <a16:creationId xmlns:a16="http://schemas.microsoft.com/office/drawing/2014/main" id="{8008B17D-F30E-4D4E-9639-27BD0D23CD84}"/>
              </a:ext>
            </a:extLst>
          </p:cNvPr>
          <p:cNvSpPr txBox="1"/>
          <p:nvPr/>
        </p:nvSpPr>
        <p:spPr>
          <a:xfrm>
            <a:off x="1362600" y="5340550"/>
            <a:ext cx="9755976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DESARROLLO (11):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 Carrera, 8 ascensos en la misma área, 3 movimientos a otras áreas. </a:t>
            </a:r>
          </a:p>
        </p:txBody>
      </p:sp>
      <p:sp>
        <p:nvSpPr>
          <p:cNvPr id="226" name="CuadroTexto 225">
            <a:extLst>
              <a:ext uri="{FF2B5EF4-FFF2-40B4-BE49-F238E27FC236}">
                <a16:creationId xmlns:a16="http://schemas.microsoft.com/office/drawing/2014/main" id="{BBDAA914-BD0F-452F-AEAE-5A843687F8C2}"/>
              </a:ext>
            </a:extLst>
          </p:cNvPr>
          <p:cNvSpPr txBox="1"/>
          <p:nvPr/>
        </p:nvSpPr>
        <p:spPr>
          <a:xfrm>
            <a:off x="1349405" y="5838972"/>
            <a:ext cx="975597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HEADCOUNT (110):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Contratos Temporales 3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4" name="Grupo 23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28" name="Flecha derecha 27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Elipse 28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6" name="Flecha derecha 25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Elipse 26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0" name="Rectángulo 29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1" name="Grupo 30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33" name="Rectángulo 32">
              <a:hlinkClick r:id="rId2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Rectángulo 33">
              <a:hlinkClick r:id="rId2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Rectángulo 34">
              <a:hlinkClick r:id="rId2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2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2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57738" y="2909454"/>
            <a:ext cx="1375629" cy="1377785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r>
              <a:rPr lang="es-ES" b="1" dirty="0">
                <a:solidFill>
                  <a:schemeClr val="bg1"/>
                </a:solidFill>
              </a:rPr>
              <a:t>7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0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1606;p74">
            <a:extLst>
              <a:ext uri="{FF2B5EF4-FFF2-40B4-BE49-F238E27FC236}">
                <a16:creationId xmlns:a16="http://schemas.microsoft.com/office/drawing/2014/main" id="{E61C2BA1-E01B-4DE7-A770-105BB8A7AAD7}"/>
              </a:ext>
            </a:extLst>
          </p:cNvPr>
          <p:cNvGrpSpPr/>
          <p:nvPr/>
        </p:nvGrpSpPr>
        <p:grpSpPr>
          <a:xfrm>
            <a:off x="2137328" y="2172174"/>
            <a:ext cx="7043582" cy="4087863"/>
            <a:chOff x="1741934" y="1422526"/>
            <a:chExt cx="5660131" cy="3284953"/>
          </a:xfrm>
        </p:grpSpPr>
        <p:pic>
          <p:nvPicPr>
            <p:cNvPr id="24" name="Google Shape;1607;p74">
              <a:extLst>
                <a:ext uri="{FF2B5EF4-FFF2-40B4-BE49-F238E27FC236}">
                  <a16:creationId xmlns:a16="http://schemas.microsoft.com/office/drawing/2014/main" id="{C481DB44-3BED-4FC1-9A75-190F86EC9CA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827" b="4008"/>
            <a:stretch/>
          </p:blipFill>
          <p:spPr>
            <a:xfrm>
              <a:off x="1741934" y="1540290"/>
              <a:ext cx="5660131" cy="3167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608;p74">
              <a:extLst>
                <a:ext uri="{FF2B5EF4-FFF2-40B4-BE49-F238E27FC236}">
                  <a16:creationId xmlns:a16="http://schemas.microsoft.com/office/drawing/2014/main" id="{8090FDA3-77A8-4C16-80CC-4E434BA76F9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0900" t="14152" b="79440"/>
            <a:stretch/>
          </p:blipFill>
          <p:spPr>
            <a:xfrm>
              <a:off x="5954925" y="1422526"/>
              <a:ext cx="1374130" cy="2355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A9FBAB4-3DB7-4D10-A1E5-05554A461694}"/>
              </a:ext>
            </a:extLst>
          </p:cNvPr>
          <p:cNvSpPr txBox="1"/>
          <p:nvPr/>
        </p:nvSpPr>
        <p:spPr>
          <a:xfrm>
            <a:off x="558857" y="1449321"/>
            <a:ext cx="693281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CULTURA</a:t>
            </a: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568D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ORGANIZACIONAL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33" name="Grupo 3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7" name="Flecha derecha 3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4" name="Grupo 3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5" name="Flecha derecha 3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6" name="Elipse 3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9" name="Rectángulo 3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7" name="Grupo 46"/>
          <p:cNvGrpSpPr/>
          <p:nvPr/>
        </p:nvGrpSpPr>
        <p:grpSpPr>
          <a:xfrm>
            <a:off x="0" y="584709"/>
            <a:ext cx="5923226" cy="474919"/>
            <a:chOff x="163255" y="228152"/>
            <a:chExt cx="5923226" cy="474919"/>
          </a:xfrm>
        </p:grpSpPr>
        <p:cxnSp>
          <p:nvCxnSpPr>
            <p:cNvPr id="48" name="Conector recto 47"/>
            <p:cNvCxnSpPr/>
            <p:nvPr/>
          </p:nvCxnSpPr>
          <p:spPr>
            <a:xfrm>
              <a:off x="163255" y="703071"/>
              <a:ext cx="59232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ángulo 48">
              <a:hlinkClick r:id="rId4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50" name="Rectángulo 49">
              <a:hlinkClick r:id="rId5" action="ppaction://hlinksldjump"/>
            </p:cNvPr>
            <p:cNvSpPr/>
            <p:nvPr/>
          </p:nvSpPr>
          <p:spPr>
            <a:xfrm>
              <a:off x="2087338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51" name="Rectángulo 50">
              <a:hlinkClick r:id="rId6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52" name="Rectángulo 51">
              <a:hlinkClick r:id="rId7" action="ppaction://hlinksldjump"/>
            </p:cNvPr>
            <p:cNvSpPr/>
            <p:nvPr/>
          </p:nvSpPr>
          <p:spPr>
            <a:xfrm>
              <a:off x="4832727" y="241404"/>
              <a:ext cx="11961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29" name="Rectángulo 28">
              <a:hlinkClick r:id="rId9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>
              <a:hlinkClick r:id="rId10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Rectángulo 30">
              <a:hlinkClick r:id="rId11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hlinkClick r:id="rId12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3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0" name="CuadroTexto 3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84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21;p75">
            <a:extLst>
              <a:ext uri="{FF2B5EF4-FFF2-40B4-BE49-F238E27FC236}">
                <a16:creationId xmlns:a16="http://schemas.microsoft.com/office/drawing/2014/main" id="{D7B054F7-EB84-410C-873C-FBD56F22EBA9}"/>
              </a:ext>
            </a:extLst>
          </p:cNvPr>
          <p:cNvSpPr txBox="1"/>
          <p:nvPr/>
        </p:nvSpPr>
        <p:spPr>
          <a:xfrm>
            <a:off x="558857" y="1333355"/>
            <a:ext cx="5987717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BIENESTAR</a:t>
            </a: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36609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LABORAL</a:t>
            </a:r>
            <a:endParaRPr kumimoji="0" sz="3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8" name="Rectángulo 197">
            <a:extLst>
              <a:ext uri="{FF2B5EF4-FFF2-40B4-BE49-F238E27FC236}">
                <a16:creationId xmlns:a16="http://schemas.microsoft.com/office/drawing/2014/main" id="{1956C516-B732-4C3D-821F-481EF37F3AB7}"/>
              </a:ext>
            </a:extLst>
          </p:cNvPr>
          <p:cNvSpPr/>
          <p:nvPr/>
        </p:nvSpPr>
        <p:spPr>
          <a:xfrm>
            <a:off x="668736" y="2101755"/>
            <a:ext cx="8320552" cy="21563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Noto Sans Symbols"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  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ACTIVIDADES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DÍA DE LA MUJER: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Cata de vinos, Charla Empoderamiento Femenino, y desayuno en las Regionales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DÍA DE LA MADRE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: Charla virtual Liderazgo Femenino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DÍA DEL PADRE: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Envío a domicilio de speaker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CUMPLEAÑOS 65 UNIANDINOS: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Celebración interna y  reconocimiento 23 y 25 años de servicio 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AMOR Y AMISTAD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- Celebración interna: Celebración interna por áreas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Google Shape;1622;p75" descr="Texto&#10;&#10;Descripción generada automáticamente">
            <a:extLst>
              <a:ext uri="{FF2B5EF4-FFF2-40B4-BE49-F238E27FC236}">
                <a16:creationId xmlns:a16="http://schemas.microsoft.com/office/drawing/2014/main" id="{28E65C31-3A29-44FA-9CA5-63A5B417C7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2784" y="2096537"/>
            <a:ext cx="1737852" cy="217521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Rectángulo 201">
            <a:extLst>
              <a:ext uri="{FF2B5EF4-FFF2-40B4-BE49-F238E27FC236}">
                <a16:creationId xmlns:a16="http://schemas.microsoft.com/office/drawing/2014/main" id="{01DA7F46-5E64-4AAA-AEE8-13A5B54AC813}"/>
              </a:ext>
            </a:extLst>
          </p:cNvPr>
          <p:cNvSpPr/>
          <p:nvPr/>
        </p:nvSpPr>
        <p:spPr>
          <a:xfrm>
            <a:off x="3275460" y="4394322"/>
            <a:ext cx="5137020" cy="2156346"/>
          </a:xfrm>
          <a:prstGeom prst="rect">
            <a:avLst/>
          </a:prstGeom>
          <a:ln w="12700">
            <a:solidFill>
              <a:srgbClr val="A087B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BENEFICIO DESEMPEÑO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050"/>
              <a:buFont typeface="Noto Sans Symbols"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14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subsidios de útiles escolares para hijos de colaboradores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6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subsidios de educación formal de colaboradores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4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licencias remuneradas por desempeño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1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Licencia remunerada por pregrado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3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Reuniones Generales realizadas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" name="Google Shape;1627;p75" descr="Un grupo de personas alrededor de una mesa de restaurante&#10;&#10;Descripción generada automáticamente">
            <a:extLst>
              <a:ext uri="{FF2B5EF4-FFF2-40B4-BE49-F238E27FC236}">
                <a16:creationId xmlns:a16="http://schemas.microsoft.com/office/drawing/2014/main" id="{F3A4B6B3-30AF-4C7D-A5D8-016FBB9DAB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736" y="4394323"/>
            <a:ext cx="2606723" cy="2156346"/>
          </a:xfrm>
          <a:prstGeom prst="rect">
            <a:avLst/>
          </a:prstGeom>
          <a:noFill/>
          <a:ln w="28575">
            <a:noFill/>
          </a:ln>
        </p:spPr>
      </p:pic>
      <p:grpSp>
        <p:nvGrpSpPr>
          <p:cNvPr id="28" name="Grupo 27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9" name="Grupo 28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3" name="Flecha derecha 32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1" name="Flecha derecha 30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2" name="Elipse 31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5" name="Rectángulo 34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3" name="Grupo 42"/>
          <p:cNvGrpSpPr/>
          <p:nvPr/>
        </p:nvGrpSpPr>
        <p:grpSpPr>
          <a:xfrm>
            <a:off x="0" y="584709"/>
            <a:ext cx="5923226" cy="474919"/>
            <a:chOff x="163255" y="228152"/>
            <a:chExt cx="5923226" cy="474919"/>
          </a:xfrm>
        </p:grpSpPr>
        <p:cxnSp>
          <p:nvCxnSpPr>
            <p:cNvPr id="44" name="Conector recto 43"/>
            <p:cNvCxnSpPr/>
            <p:nvPr/>
          </p:nvCxnSpPr>
          <p:spPr>
            <a:xfrm>
              <a:off x="163255" y="703071"/>
              <a:ext cx="59232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ángulo 44">
              <a:hlinkClick r:id="rId5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46" name="Rectángulo 45">
              <a:hlinkClick r:id="rId6" action="ppaction://hlinksldjump"/>
            </p:cNvPr>
            <p:cNvSpPr/>
            <p:nvPr/>
          </p:nvSpPr>
          <p:spPr>
            <a:xfrm>
              <a:off x="2087338" y="241406"/>
              <a:ext cx="152721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47" name="Rectángulo 46">
              <a:hlinkClick r:id="rId7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48" name="Rectángulo 47">
              <a:hlinkClick r:id="rId8" action="ppaction://hlinksldjump"/>
            </p:cNvPr>
            <p:cNvSpPr/>
            <p:nvPr/>
          </p:nvSpPr>
          <p:spPr>
            <a:xfrm>
              <a:off x="4832727" y="241404"/>
              <a:ext cx="11961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51" name="Rectángulo 50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Rectángulo 54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7</a:t>
            </a:r>
            <a:r>
              <a:rPr lang="es-ES" b="1" dirty="0">
                <a:solidFill>
                  <a:schemeClr val="bg1"/>
                </a:solidFill>
              </a:rPr>
              <a:t>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87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31771" y="1510173"/>
            <a:ext cx="1051844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/>
            <a:r>
              <a:rPr lang="es-CO" sz="3200" b="1" spc="3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RETENCIÓN </a:t>
            </a:r>
            <a:r>
              <a:rPr lang="es-CO" sz="3200" spc="3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SUSPENSIÓN DE CARTERA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2595494" y="4769379"/>
            <a:ext cx="6962176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prstClr val="black"/>
                </a:solidFill>
                <a:cs typeface="Arial" panose="020B0604020202020204" pitchFamily="34" charset="0"/>
              </a:rPr>
              <a:t>Afiliados que llegaron en </a:t>
            </a:r>
            <a:r>
              <a:rPr lang="es-MX" sz="1600" b="1" dirty="0">
                <a:solidFill>
                  <a:prstClr val="black"/>
                </a:solidFill>
                <a:cs typeface="Arial" panose="020B0604020202020204" pitchFamily="34" charset="0"/>
              </a:rPr>
              <a:t>mora de 5 cuotas</a:t>
            </a:r>
            <a:r>
              <a:rPr lang="es-MX" sz="16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s-MX" sz="1600" b="1" dirty="0">
                <a:solidFill>
                  <a:prstClr val="black"/>
                </a:solidFill>
                <a:cs typeface="Arial" panose="020B0604020202020204" pitchFamily="34" charset="0"/>
              </a:rPr>
              <a:t>1.522</a:t>
            </a:r>
            <a:r>
              <a:rPr lang="es-MX" sz="1600" dirty="0">
                <a:solidFill>
                  <a:prstClr val="black"/>
                </a:solidFill>
                <a:cs typeface="Arial" panose="020B0604020202020204" pitchFamily="34" charset="0"/>
              </a:rPr>
              <a:t>, de estos </a:t>
            </a:r>
            <a:r>
              <a:rPr lang="es-MX" sz="1600" b="1" dirty="0">
                <a:solidFill>
                  <a:schemeClr val="accent2"/>
                </a:solidFill>
                <a:cs typeface="Arial" panose="020B0604020202020204" pitchFamily="34" charset="0"/>
              </a:rPr>
              <a:t>692 pagaron una cuota o la totalidad</a:t>
            </a:r>
            <a:r>
              <a:rPr lang="es-MX" sz="1600" dirty="0">
                <a:solidFill>
                  <a:prstClr val="black"/>
                </a:solidFill>
                <a:cs typeface="Arial" panose="020B0604020202020204" pitchFamily="34" charset="0"/>
              </a:rPr>
              <a:t> y no fueron suspendidos.</a:t>
            </a:r>
          </a:p>
          <a:p>
            <a:pPr algn="just" defTabSz="685800"/>
            <a:endParaRPr lang="es-MX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2"/>
                </a:solidFill>
                <a:cs typeface="Arial" panose="020B0604020202020204" pitchFamily="34" charset="0"/>
              </a:rPr>
              <a:t>Este tema esta impactado en un 21,1% frente al 2019</a:t>
            </a:r>
            <a:r>
              <a:rPr lang="es-MX" sz="1600" dirty="0">
                <a:solidFill>
                  <a:prstClr val="black"/>
                </a:solidFill>
                <a:cs typeface="Arial" panose="020B0604020202020204" pitchFamily="34" charset="0"/>
              </a:rPr>
              <a:t>, principalmente por la pandemia a razón  de las dificultades económicas de las familias. 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F9AE3F36-968D-40B6-A20C-81581FC6C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943261"/>
              </p:ext>
            </p:extLst>
          </p:nvPr>
        </p:nvGraphicFramePr>
        <p:xfrm>
          <a:off x="6239541" y="2284419"/>
          <a:ext cx="5606715" cy="2821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6001E8DB-0730-49F5-93F7-53B31C892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405444"/>
              </p:ext>
            </p:extLst>
          </p:nvPr>
        </p:nvGraphicFramePr>
        <p:xfrm>
          <a:off x="631772" y="2641027"/>
          <a:ext cx="5840958" cy="1906164"/>
        </p:xfrm>
        <a:graphic>
          <a:graphicData uri="http://schemas.openxmlformats.org/drawingml/2006/table">
            <a:tbl>
              <a:tblPr/>
              <a:tblGrid>
                <a:gridCol w="2835210">
                  <a:extLst>
                    <a:ext uri="{9D8B030D-6E8A-4147-A177-3AD203B41FA5}">
                      <a16:colId xmlns:a16="http://schemas.microsoft.com/office/drawing/2014/main" val="881380931"/>
                    </a:ext>
                  </a:extLst>
                </a:gridCol>
                <a:gridCol w="3005748">
                  <a:extLst>
                    <a:ext uri="{9D8B030D-6E8A-4147-A177-3AD203B41FA5}">
                      <a16:colId xmlns:a16="http://schemas.microsoft.com/office/drawing/2014/main" val="2863393063"/>
                    </a:ext>
                  </a:extLst>
                </a:gridCol>
              </a:tblGrid>
              <a:tr h="31769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RETENCIÓN</a:t>
                      </a:r>
                    </a:p>
                  </a:txBody>
                  <a:tcPr marL="14652" marR="14652" marT="146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65668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4652" marR="14652" marT="146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 30 DE SEPTEMBRE </a:t>
                      </a:r>
                    </a:p>
                  </a:txBody>
                  <a:tcPr marL="14652" marR="14652" marT="146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935649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Afiliados en Mora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1522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122346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Pagaron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692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350077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Suspendidos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99333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 de cumplimiento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14652" marR="14652" marT="146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501177"/>
                  </a:ext>
                </a:extLst>
              </a:tr>
            </a:tbl>
          </a:graphicData>
        </a:graphic>
      </p:graphicFrame>
      <p:grpSp>
        <p:nvGrpSpPr>
          <p:cNvPr id="40" name="Grupo 39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41" name="Conector recto 40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 41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ángulo 42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ángulo 43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47" name="Grupo 46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1" name="Flecha derecha 50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48" name="Grupo 47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49" name="Flecha derecha 48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0" name="Elipse 49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3" name="Rectángulo 52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upo 26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9" name="Rectángulo 28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ángulo 35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 36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ángulo 37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 38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32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8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42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9;p76">
            <a:extLst>
              <a:ext uri="{FF2B5EF4-FFF2-40B4-BE49-F238E27FC236}">
                <a16:creationId xmlns:a16="http://schemas.microsoft.com/office/drawing/2014/main" id="{FD454EC1-91A5-468D-B359-E0BEC57F9D33}"/>
              </a:ext>
            </a:extLst>
          </p:cNvPr>
          <p:cNvSpPr txBox="1"/>
          <p:nvPr/>
        </p:nvSpPr>
        <p:spPr>
          <a:xfrm>
            <a:off x="561524" y="1373623"/>
            <a:ext cx="7976944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FORMACIÓN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COLABORADORES</a:t>
            </a:r>
            <a:endParaRPr kumimoji="0" sz="3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BA96511-BAED-4AF1-9D12-07691140C480}"/>
              </a:ext>
            </a:extLst>
          </p:cNvPr>
          <p:cNvGraphicFramePr>
            <a:graphicFrameLocks noGrp="1"/>
          </p:cNvGraphicFramePr>
          <p:nvPr/>
        </p:nvGraphicFramePr>
        <p:xfrm>
          <a:off x="890554" y="2060999"/>
          <a:ext cx="5700249" cy="4186538"/>
        </p:xfrm>
        <a:graphic>
          <a:graphicData uri="http://schemas.openxmlformats.org/drawingml/2006/table">
            <a:tbl>
              <a:tblPr/>
              <a:tblGrid>
                <a:gridCol w="1584881">
                  <a:extLst>
                    <a:ext uri="{9D8B030D-6E8A-4147-A177-3AD203B41FA5}">
                      <a16:colId xmlns:a16="http://schemas.microsoft.com/office/drawing/2014/main" val="69448808"/>
                    </a:ext>
                  </a:extLst>
                </a:gridCol>
                <a:gridCol w="4115368">
                  <a:extLst>
                    <a:ext uri="{9D8B030D-6E8A-4147-A177-3AD203B41FA5}">
                      <a16:colId xmlns:a16="http://schemas.microsoft.com/office/drawing/2014/main" val="1303030414"/>
                    </a:ext>
                  </a:extLst>
                </a:gridCol>
              </a:tblGrid>
              <a:tr h="243562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TALLERES </a:t>
                      </a:r>
                    </a:p>
                  </a:txBody>
                  <a:tcPr marL="88239" marR="88239" marT="44120" marB="441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Comunicación Efectiva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084446"/>
                  </a:ext>
                </a:extLst>
              </a:tr>
              <a:tr h="2435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para Ejecutivos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014022"/>
                  </a:ext>
                </a:extLst>
              </a:tr>
              <a:tr h="2435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Trabajo en Equipo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945991"/>
                  </a:ext>
                </a:extLst>
              </a:tr>
              <a:tr h="2435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Pauta Digital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652658"/>
                  </a:ext>
                </a:extLst>
              </a:tr>
              <a:tr h="2435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Manejo del Estrés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0541"/>
                  </a:ext>
                </a:extLst>
              </a:tr>
              <a:tr h="2435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Inteligencia Emocional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26337"/>
                  </a:ext>
                </a:extLst>
              </a:tr>
              <a:tr h="2435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Información Exógena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651424"/>
                  </a:ext>
                </a:extLst>
              </a:tr>
              <a:tr h="29889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Diseño y Administración de una Estructura Salarial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475580"/>
                  </a:ext>
                </a:extLst>
              </a:tr>
              <a:tr h="307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ENTRENAMIENTO</a:t>
                      </a:r>
                    </a:p>
                  </a:txBody>
                  <a:tcPr marL="8257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Pauta Digital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40913"/>
                  </a:ext>
                </a:extLst>
              </a:tr>
              <a:tr h="307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CURSOS</a:t>
                      </a:r>
                    </a:p>
                  </a:txBody>
                  <a:tcPr marL="8257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Básico Power BI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146346"/>
                  </a:ext>
                </a:extLst>
              </a:tr>
              <a:tr h="307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DIPLOMADO</a:t>
                      </a:r>
                    </a:p>
                  </a:txBody>
                  <a:tcPr marL="8257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Compras e Inventarios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904378"/>
                  </a:ext>
                </a:extLst>
              </a:tr>
              <a:tr h="307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</a:t>
                      </a:r>
                    </a:p>
                  </a:txBody>
                  <a:tcPr marL="8257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Ventas Consultivas 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695810"/>
                  </a:ext>
                </a:extLst>
              </a:tr>
              <a:tr h="307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SEMINARIO</a:t>
                      </a:r>
                    </a:p>
                  </a:txBody>
                  <a:tcPr marL="8257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Formador de Formadores</a:t>
                      </a:r>
                    </a:p>
                  </a:txBody>
                  <a:tcPr marL="74312" marR="8257" marT="8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25592"/>
                  </a:ext>
                </a:extLst>
              </a:tr>
              <a:tr h="32208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Ejecutado: $17.537.139</a:t>
                      </a:r>
                    </a:p>
                  </a:txBody>
                  <a:tcPr marL="88239" marR="88239" marT="44120" marB="441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B5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32878"/>
                  </a:ext>
                </a:extLst>
              </a:tr>
              <a:tr h="32208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PROGRAMAS DE FORMACIÓN DESARROLLADOS 13</a:t>
                      </a:r>
                    </a:p>
                  </a:txBody>
                  <a:tcPr marL="88239" marR="88239" marT="44120" marB="441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02649"/>
                  </a:ext>
                </a:extLst>
              </a:tr>
            </a:tbl>
          </a:graphicData>
        </a:graphic>
      </p:graphicFrame>
      <p:grpSp>
        <p:nvGrpSpPr>
          <p:cNvPr id="62" name="Grupo 61">
            <a:extLst>
              <a:ext uri="{FF2B5EF4-FFF2-40B4-BE49-F238E27FC236}">
                <a16:creationId xmlns:a16="http://schemas.microsoft.com/office/drawing/2014/main" id="{604CF722-8CCC-472D-9317-CE1A9019F2FC}"/>
              </a:ext>
            </a:extLst>
          </p:cNvPr>
          <p:cNvGrpSpPr/>
          <p:nvPr/>
        </p:nvGrpSpPr>
        <p:grpSpPr>
          <a:xfrm>
            <a:off x="7814151" y="3472067"/>
            <a:ext cx="3561218" cy="2630447"/>
            <a:chOff x="5746812" y="2507002"/>
            <a:chExt cx="3076331" cy="2272293"/>
          </a:xfrm>
        </p:grpSpPr>
        <p:pic>
          <p:nvPicPr>
            <p:cNvPr id="63" name="Google Shape;1641;p76">
              <a:extLst>
                <a:ext uri="{FF2B5EF4-FFF2-40B4-BE49-F238E27FC236}">
                  <a16:creationId xmlns:a16="http://schemas.microsoft.com/office/drawing/2014/main" id="{409C6D0A-9956-42EF-B611-E08A1F1984A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43602" y="2935504"/>
              <a:ext cx="1162572" cy="490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1642;p76">
              <a:extLst>
                <a:ext uri="{FF2B5EF4-FFF2-40B4-BE49-F238E27FC236}">
                  <a16:creationId xmlns:a16="http://schemas.microsoft.com/office/drawing/2014/main" id="{F9C1990A-F4C5-42CE-989E-B9D7C6631FB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59284" y="4357899"/>
              <a:ext cx="1402890" cy="421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1643;p76">
              <a:extLst>
                <a:ext uri="{FF2B5EF4-FFF2-40B4-BE49-F238E27FC236}">
                  <a16:creationId xmlns:a16="http://schemas.microsoft.com/office/drawing/2014/main" id="{D0C46335-E135-47B1-8466-92BE42CEAAF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12175" y="3437872"/>
              <a:ext cx="1278722" cy="2682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1644;p76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ADC3321E-A2B0-4A53-9301-2FB50879ABB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54755" y="3390627"/>
              <a:ext cx="1604530" cy="421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1645;p7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7C9FF53E-F24A-45DA-9663-63988B48D12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90897" y="2907214"/>
              <a:ext cx="1732246" cy="558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1646;p76" descr="Unipanamericana | Instituciones, Universitarios">
              <a:extLst>
                <a:ext uri="{FF2B5EF4-FFF2-40B4-BE49-F238E27FC236}">
                  <a16:creationId xmlns:a16="http://schemas.microsoft.com/office/drawing/2014/main" id="{82B862EA-CBF6-4BAA-B054-F4DE7D4C675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746812" y="3968231"/>
              <a:ext cx="1547987" cy="273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1647;p76" descr="Inicio">
              <a:extLst>
                <a:ext uri="{FF2B5EF4-FFF2-40B4-BE49-F238E27FC236}">
                  <a16:creationId xmlns:a16="http://schemas.microsoft.com/office/drawing/2014/main" id="{4428D60B-ABE6-4FFB-ADC3-C63F690657C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294799" y="3876244"/>
              <a:ext cx="1347171" cy="4578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1648;p76">
              <a:extLst>
                <a:ext uri="{FF2B5EF4-FFF2-40B4-BE49-F238E27FC236}">
                  <a16:creationId xmlns:a16="http://schemas.microsoft.com/office/drawing/2014/main" id="{7F8008AE-14EB-47C3-A499-1C335233DBF4}"/>
                </a:ext>
              </a:extLst>
            </p:cNvPr>
            <p:cNvSpPr txBox="1"/>
            <p:nvPr/>
          </p:nvSpPr>
          <p:spPr>
            <a:xfrm>
              <a:off x="6714086" y="2507002"/>
              <a:ext cx="1402890" cy="319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087BE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ALIADOS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3AA3D4C7-B5DA-4382-A43E-39150215A823}"/>
              </a:ext>
            </a:extLst>
          </p:cNvPr>
          <p:cNvSpPr txBox="1"/>
          <p:nvPr/>
        </p:nvSpPr>
        <p:spPr>
          <a:xfrm>
            <a:off x="7429500" y="2060999"/>
            <a:ext cx="4387651" cy="12958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8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Actividades de Formación Técnica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4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Talleres de Competencias Blandas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1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Entrenamiento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8" name="Grupo 27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2" name="Flecha derecha 31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Elipse 32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1" name="Elipse 30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4" name="Rectángulo 33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2" name="Grupo 41"/>
          <p:cNvGrpSpPr/>
          <p:nvPr/>
        </p:nvGrpSpPr>
        <p:grpSpPr>
          <a:xfrm>
            <a:off x="0" y="584709"/>
            <a:ext cx="5923226" cy="474919"/>
            <a:chOff x="163255" y="228152"/>
            <a:chExt cx="5923226" cy="474919"/>
          </a:xfrm>
        </p:grpSpPr>
        <p:cxnSp>
          <p:nvCxnSpPr>
            <p:cNvPr id="43" name="Conector recto 42"/>
            <p:cNvCxnSpPr/>
            <p:nvPr/>
          </p:nvCxnSpPr>
          <p:spPr>
            <a:xfrm>
              <a:off x="163255" y="703071"/>
              <a:ext cx="59232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ángulo 43">
              <a:hlinkClick r:id="rId10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45" name="Rectángulo 44">
              <a:hlinkClick r:id="rId11" action="ppaction://hlinksldjump"/>
            </p:cNvPr>
            <p:cNvSpPr/>
            <p:nvPr/>
          </p:nvSpPr>
          <p:spPr>
            <a:xfrm>
              <a:off x="2087338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46" name="Rectángulo 45">
              <a:hlinkClick r:id="rId12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47" name="Rectángulo 46">
              <a:hlinkClick r:id="rId13" action="ppaction://hlinksldjump"/>
            </p:cNvPr>
            <p:cNvSpPr/>
            <p:nvPr/>
          </p:nvSpPr>
          <p:spPr>
            <a:xfrm>
              <a:off x="4832727" y="241404"/>
              <a:ext cx="119612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50" name="Rectángulo 49">
              <a:hlinkClick r:id="rId15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6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7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ángulo 52">
              <a:hlinkClick r:id="rId18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Rectángulo 53">
              <a:hlinkClick r:id="rId19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80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17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679;p77">
            <a:extLst>
              <a:ext uri="{FF2B5EF4-FFF2-40B4-BE49-F238E27FC236}">
                <a16:creationId xmlns:a16="http://schemas.microsoft.com/office/drawing/2014/main" id="{CC4F811B-D409-40F4-8726-59411BC3919B}"/>
              </a:ext>
            </a:extLst>
          </p:cNvPr>
          <p:cNvSpPr txBox="1"/>
          <p:nvPr/>
        </p:nvSpPr>
        <p:spPr>
          <a:xfrm>
            <a:off x="558857" y="1341280"/>
            <a:ext cx="82003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CAPÍTULOS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srgbClr val="36609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Y GRUPOS DE INTERÉS </a:t>
            </a:r>
            <a:endParaRPr kumimoji="0" sz="3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0BA54E3-B25D-4BA3-8FC4-F7C81D4A7C09}"/>
              </a:ext>
            </a:extLst>
          </p:cNvPr>
          <p:cNvGrpSpPr/>
          <p:nvPr/>
        </p:nvGrpSpPr>
        <p:grpSpPr>
          <a:xfrm>
            <a:off x="5673665" y="2183694"/>
            <a:ext cx="5110480" cy="1124663"/>
            <a:chOff x="7605565" y="2584751"/>
            <a:chExt cx="3880948" cy="854080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D11C36A5-055C-43FC-B70F-97C428B754F3}"/>
                </a:ext>
              </a:extLst>
            </p:cNvPr>
            <p:cNvSpPr txBox="1"/>
            <p:nvPr/>
          </p:nvSpPr>
          <p:spPr>
            <a:xfrm>
              <a:off x="7605565" y="2586509"/>
              <a:ext cx="1249476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320</a:t>
              </a:r>
              <a:endPara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alibri"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VOLUNTARIOS </a:t>
              </a:r>
              <a:endPara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alibri"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CAPÍTULOS PROFESIONALES</a:t>
              </a:r>
              <a:endPara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A28B1B7-AB08-4DD6-9F99-FE90CFCCFAAB}"/>
                </a:ext>
              </a:extLst>
            </p:cNvPr>
            <p:cNvSpPr txBox="1"/>
            <p:nvPr/>
          </p:nvSpPr>
          <p:spPr>
            <a:xfrm>
              <a:off x="8921301" y="2584751"/>
              <a:ext cx="1249476" cy="854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129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s-CO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VOLUNTARIOS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s-CO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CAPÍTULOS AFINIDAD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BB39627-897B-4266-87EC-B815A7885F54}"/>
                </a:ext>
              </a:extLst>
            </p:cNvPr>
            <p:cNvSpPr txBox="1"/>
            <p:nvPr/>
          </p:nvSpPr>
          <p:spPr>
            <a:xfrm>
              <a:off x="10237037" y="2596292"/>
              <a:ext cx="1249476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VOLUNTARIOS </a:t>
              </a:r>
              <a:endPara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LÍDERES - GRUPOS DE INTERÉS</a:t>
              </a:r>
              <a:endPara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89A677A-5AAF-4AB3-9F7D-A5AA4E13B7A3}"/>
              </a:ext>
            </a:extLst>
          </p:cNvPr>
          <p:cNvSpPr txBox="1"/>
          <p:nvPr/>
        </p:nvSpPr>
        <p:spPr>
          <a:xfrm>
            <a:off x="5671927" y="3408817"/>
            <a:ext cx="5112218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A568D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ACCIONES DE VOLUNTARIADO 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A568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Coordinación de eventos y proyectos de cada uno de los Capítulos o Grupos de Interés.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tabLst/>
              <a:defRPr/>
            </a:pP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Conferencistas y gestores de eventos.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tabLst/>
              <a:defRPr/>
            </a:pP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La colaboración, las alianzas y las asociaciones de múltiples partes interesadas.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tabLst/>
              <a:defRPr/>
            </a:pP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Dar voz a los afiliados y promover su participación.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Diagrama 27">
            <a:extLst>
              <a:ext uri="{FF2B5EF4-FFF2-40B4-BE49-F238E27FC236}">
                <a16:creationId xmlns:a16="http://schemas.microsoft.com/office/drawing/2014/main" id="{F757B782-0D4A-4BAC-AFF2-8019C3765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508331"/>
              </p:ext>
            </p:extLst>
          </p:nvPr>
        </p:nvGraphicFramePr>
        <p:xfrm>
          <a:off x="716206" y="1670862"/>
          <a:ext cx="4014769" cy="499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5" name="Grupo 24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30" name="Flecha derecha 2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7" name="Flecha derecha 26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9" name="Elipse 2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32" name="Rectángulo 31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0" name="Grupo 39"/>
          <p:cNvGrpSpPr/>
          <p:nvPr/>
        </p:nvGrpSpPr>
        <p:grpSpPr>
          <a:xfrm>
            <a:off x="0" y="584709"/>
            <a:ext cx="6049108" cy="474919"/>
            <a:chOff x="163255" y="228152"/>
            <a:chExt cx="6049108" cy="474919"/>
          </a:xfrm>
        </p:grpSpPr>
        <p:cxnSp>
          <p:nvCxnSpPr>
            <p:cNvPr id="41" name="Conector recto 40"/>
            <p:cNvCxnSpPr/>
            <p:nvPr/>
          </p:nvCxnSpPr>
          <p:spPr>
            <a:xfrm>
              <a:off x="163255" y="703071"/>
              <a:ext cx="604910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 41">
              <a:hlinkClick r:id="rId8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43" name="Rectángulo 42">
              <a:hlinkClick r:id="rId9" action="ppaction://hlinksldjump"/>
            </p:cNvPr>
            <p:cNvSpPr/>
            <p:nvPr/>
          </p:nvSpPr>
          <p:spPr>
            <a:xfrm>
              <a:off x="2087338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44" name="Rectángulo 43">
              <a:hlinkClick r:id="rId10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45" name="Rectángulo 44">
              <a:hlinkClick r:id="rId11" action="ppaction://hlinksldjump"/>
            </p:cNvPr>
            <p:cNvSpPr/>
            <p:nvPr/>
          </p:nvSpPr>
          <p:spPr>
            <a:xfrm>
              <a:off x="4832727" y="241404"/>
              <a:ext cx="137963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48" name="Rectángulo 47">
              <a:hlinkClick r:id="rId13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4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ángulo 49">
              <a:hlinkClick r:id="rId15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ángulo 50">
              <a:hlinkClick r:id="rId16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ángulo 51">
              <a:hlinkClick r:id="rId17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9BD8B8D-3C64-4F21-912A-9EEC10DD9072}"/>
              </a:ext>
            </a:extLst>
          </p:cNvPr>
          <p:cNvSpPr txBox="1"/>
          <p:nvPr/>
        </p:nvSpPr>
        <p:spPr>
          <a:xfrm>
            <a:off x="1352133" y="1941042"/>
            <a:ext cx="2742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458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Calibri"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VOLUNTARIOS</a:t>
            </a: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81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48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692;p78">
            <a:extLst>
              <a:ext uri="{FF2B5EF4-FFF2-40B4-BE49-F238E27FC236}">
                <a16:creationId xmlns:a16="http://schemas.microsoft.com/office/drawing/2014/main" id="{21555004-B2D9-4FDB-B9C4-16989CE2C2DA}"/>
              </a:ext>
            </a:extLst>
          </p:cNvPr>
          <p:cNvSpPr txBox="1"/>
          <p:nvPr/>
        </p:nvSpPr>
        <p:spPr>
          <a:xfrm>
            <a:off x="631150" y="1561733"/>
            <a:ext cx="752456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REGIONAL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srgbClr val="36609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SUROCCIDENTE</a:t>
            </a:r>
            <a:endParaRPr kumimoji="0" sz="3200" b="1" i="0" u="none" strike="noStrike" kern="1200" cap="none" spc="300" normalizeH="0" baseline="0" noProof="0" dirty="0">
              <a:ln>
                <a:noFill/>
              </a:ln>
              <a:solidFill>
                <a:srgbClr val="A087BE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" name="Google Shape;1693;p78">
            <a:extLst>
              <a:ext uri="{FF2B5EF4-FFF2-40B4-BE49-F238E27FC236}">
                <a16:creationId xmlns:a16="http://schemas.microsoft.com/office/drawing/2014/main" id="{34D9B051-6AFB-482E-9656-F393834490BC}"/>
              </a:ext>
            </a:extLst>
          </p:cNvPr>
          <p:cNvSpPr txBox="1">
            <a:spLocks/>
          </p:cNvSpPr>
          <p:nvPr/>
        </p:nvSpPr>
        <p:spPr>
          <a:xfrm>
            <a:off x="995044" y="2303958"/>
            <a:ext cx="4901581" cy="16607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Miembros de Junta Regional  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Voluntarios para apoyo a fundaciones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Voluntarios para apoyo a eventos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7" name="Google Shape;1694;p78">
            <a:extLst>
              <a:ext uri="{FF2B5EF4-FFF2-40B4-BE49-F238E27FC236}">
                <a16:creationId xmlns:a16="http://schemas.microsoft.com/office/drawing/2014/main" id="{3A0DD0B3-F09B-4E4E-A8CB-17B931000B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045" y="3964702"/>
            <a:ext cx="5249824" cy="183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Google Shape;1697;p78" descr="Convocatoria Mentores 1.jpg">
            <a:extLst>
              <a:ext uri="{FF2B5EF4-FFF2-40B4-BE49-F238E27FC236}">
                <a16:creationId xmlns:a16="http://schemas.microsoft.com/office/drawing/2014/main" id="{E241F0D2-7947-4DAB-B4BB-B2C7D0D5AC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420" y="3666601"/>
            <a:ext cx="2341859" cy="24093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62F646-CB4E-453F-9E22-6081D9E11D8B}"/>
              </a:ext>
            </a:extLst>
          </p:cNvPr>
          <p:cNvSpPr txBox="1"/>
          <p:nvPr/>
        </p:nvSpPr>
        <p:spPr>
          <a:xfrm>
            <a:off x="7687368" y="2303958"/>
            <a:ext cx="3133962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Apoyamos a las Fundaciones 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Logros y 8 Abrazos con mentorías en planeación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estratégica a través de 4 mentores. 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3" name="Grupo 2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27" name="Flecha derecha 2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5" name="Flecha derecha 2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6" name="Elipse 2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29" name="Rectángulo 2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7" name="Grupo 36"/>
          <p:cNvGrpSpPr/>
          <p:nvPr/>
        </p:nvGrpSpPr>
        <p:grpSpPr>
          <a:xfrm>
            <a:off x="0" y="584709"/>
            <a:ext cx="6049108" cy="474919"/>
            <a:chOff x="163255" y="228152"/>
            <a:chExt cx="6049108" cy="474919"/>
          </a:xfrm>
        </p:grpSpPr>
        <p:cxnSp>
          <p:nvCxnSpPr>
            <p:cNvPr id="38" name="Conector recto 37"/>
            <p:cNvCxnSpPr/>
            <p:nvPr/>
          </p:nvCxnSpPr>
          <p:spPr>
            <a:xfrm>
              <a:off x="163255" y="703071"/>
              <a:ext cx="604910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ángulo 38">
              <a:hlinkClick r:id="rId5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40" name="Rectángulo 39">
              <a:hlinkClick r:id="rId6" action="ppaction://hlinksldjump"/>
            </p:cNvPr>
            <p:cNvSpPr/>
            <p:nvPr/>
          </p:nvSpPr>
          <p:spPr>
            <a:xfrm>
              <a:off x="2087338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41" name="Rectángulo 40">
              <a:hlinkClick r:id="rId7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42" name="Rectángulo 41">
              <a:hlinkClick r:id="rId8" action="ppaction://hlinksldjump"/>
            </p:cNvPr>
            <p:cNvSpPr/>
            <p:nvPr/>
          </p:nvSpPr>
          <p:spPr>
            <a:xfrm>
              <a:off x="4832727" y="241404"/>
              <a:ext cx="137963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45" name="Rectángulo 44">
              <a:hlinkClick r:id="rId10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Rectángulo 45">
              <a:hlinkClick r:id="rId11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12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3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4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82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57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711;p79">
            <a:extLst>
              <a:ext uri="{FF2B5EF4-FFF2-40B4-BE49-F238E27FC236}">
                <a16:creationId xmlns:a16="http://schemas.microsoft.com/office/drawing/2014/main" id="{C26F5D78-CBB7-4605-9084-043820BB68EF}"/>
              </a:ext>
            </a:extLst>
          </p:cNvPr>
          <p:cNvSpPr txBox="1"/>
          <p:nvPr/>
        </p:nvSpPr>
        <p:spPr>
          <a:xfrm>
            <a:off x="558857" y="1393516"/>
            <a:ext cx="581313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REGIONAL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NORTE</a:t>
            </a:r>
            <a:endParaRPr kumimoji="0" sz="3200" b="1" i="0" u="none" strike="noStrike" kern="1200" cap="none" spc="300" normalizeH="0" baseline="0" noProof="0" dirty="0">
              <a:ln>
                <a:noFill/>
              </a:ln>
              <a:solidFill>
                <a:srgbClr val="A087BE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" name="Google Shape;1712;p79">
            <a:extLst>
              <a:ext uri="{FF2B5EF4-FFF2-40B4-BE49-F238E27FC236}">
                <a16:creationId xmlns:a16="http://schemas.microsoft.com/office/drawing/2014/main" id="{F14DCF70-3F3C-4A2B-B2E7-3C8C3E472571}"/>
              </a:ext>
            </a:extLst>
          </p:cNvPr>
          <p:cNvSpPr txBox="1">
            <a:spLocks/>
          </p:cNvSpPr>
          <p:nvPr/>
        </p:nvSpPr>
        <p:spPr>
          <a:xfrm>
            <a:off x="578545" y="2071788"/>
            <a:ext cx="5793442" cy="3796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95"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Voluntariado Junta Directiva: 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C198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miembros de </a:t>
            </a:r>
            <a:r>
              <a:rPr kumimoji="0" lang="es-C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Junta Directiva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participan activamente en la planeación de eventos e ideas para el desarrollo de la regional.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95"/>
              <a:buFont typeface="Arial" panose="020B0604020202020204" pitchFamily="34" charset="0"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prstClr val="black"/>
              </a:buClr>
              <a:buSzPts val="1295"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Voluntariado por apoyo a </a:t>
            </a:r>
            <a:r>
              <a:rPr kumimoji="0" lang="es-C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eventos:</a:t>
            </a:r>
            <a:endParaRPr lang="es-CO" sz="2400" b="1" dirty="0">
              <a:solidFill>
                <a:srgbClr val="C198E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prstClr val="black"/>
              </a:buClr>
              <a:buSzPts val="1295"/>
              <a:buFont typeface="Arial" panose="020B0604020202020204" pitchFamily="34" charset="0"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98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s-CO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198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afiliados.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prstClr val="black"/>
              </a:buClr>
              <a:buSzPts val="1295"/>
              <a:buFont typeface="Arial" panose="020B0604020202020204" pitchFamily="34" charset="0"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prstClr val="black"/>
              </a:buClr>
              <a:buSzPts val="1295"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Voluntariado en convenio con Cámara de Comercio: 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C198E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afiliados.</a:t>
            </a:r>
          </a:p>
          <a:p>
            <a:pPr marL="342900" marR="0" lvl="0" indent="-260667" algn="just" defTabSz="914400" rtl="0" eaLnBrk="1" fontAlgn="auto" latinLnBrk="0" hangingPunct="1">
              <a:lnSpc>
                <a:spcPct val="80000"/>
              </a:lnSpc>
              <a:spcBef>
                <a:spcPts val="259"/>
              </a:spcBef>
              <a:spcAft>
                <a:spcPts val="0"/>
              </a:spcAft>
              <a:buClr>
                <a:prstClr val="black"/>
              </a:buClr>
              <a:buSzPts val="1295"/>
              <a:buFont typeface="Arial" panose="020B0604020202020204" pitchFamily="34" charset="0"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23" name="Grupo 22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27" name="Flecha derecha 26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25" name="Flecha derecha 24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6" name="Elipse 25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29" name="Rectángulo 28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7" name="Grupo 36"/>
          <p:cNvGrpSpPr/>
          <p:nvPr/>
        </p:nvGrpSpPr>
        <p:grpSpPr>
          <a:xfrm>
            <a:off x="0" y="584709"/>
            <a:ext cx="6049108" cy="474919"/>
            <a:chOff x="163255" y="228152"/>
            <a:chExt cx="6049108" cy="474919"/>
          </a:xfrm>
        </p:grpSpPr>
        <p:cxnSp>
          <p:nvCxnSpPr>
            <p:cNvPr id="38" name="Conector recto 37"/>
            <p:cNvCxnSpPr/>
            <p:nvPr/>
          </p:nvCxnSpPr>
          <p:spPr>
            <a:xfrm>
              <a:off x="163255" y="703071"/>
              <a:ext cx="604910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ángulo 38">
              <a:hlinkClick r:id="rId3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40" name="Rectángulo 39">
              <a:hlinkClick r:id="rId4" action="ppaction://hlinksldjump"/>
            </p:cNvPr>
            <p:cNvSpPr/>
            <p:nvPr/>
          </p:nvSpPr>
          <p:spPr>
            <a:xfrm>
              <a:off x="2087338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41" name="Rectángulo 40">
              <a:hlinkClick r:id="rId5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42" name="Rectángulo 41">
              <a:hlinkClick r:id="rId6" action="ppaction://hlinksldjump"/>
            </p:cNvPr>
            <p:cNvSpPr/>
            <p:nvPr/>
          </p:nvSpPr>
          <p:spPr>
            <a:xfrm>
              <a:off x="4832727" y="241404"/>
              <a:ext cx="137963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45" name="Rectángulo 44">
              <a:hlinkClick r:id="rId8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Rectángulo 45">
              <a:hlinkClick r:id="rId9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ángulo 46">
              <a:hlinkClick r:id="rId10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ángulo 47">
              <a:hlinkClick r:id="rId11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ángulo 48">
              <a:hlinkClick r:id="rId12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5" y="2071787"/>
            <a:ext cx="5123687" cy="3415791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83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0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725;p80">
            <a:extLst>
              <a:ext uri="{FF2B5EF4-FFF2-40B4-BE49-F238E27FC236}">
                <a16:creationId xmlns:a16="http://schemas.microsoft.com/office/drawing/2014/main" id="{A6BC13D6-299A-491B-8627-30D5F9A1D3BB}"/>
              </a:ext>
            </a:extLst>
          </p:cNvPr>
          <p:cNvSpPr txBox="1"/>
          <p:nvPr/>
        </p:nvSpPr>
        <p:spPr>
          <a:xfrm>
            <a:off x="588748" y="1322655"/>
            <a:ext cx="7200715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087B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RESPONSABILIDAD</a:t>
            </a:r>
            <a:r>
              <a:rPr kumimoji="0" lang="es-CO" sz="3200" b="1" i="0" u="none" strike="noStrike" kern="1200" cap="none" spc="300" normalizeH="0" baseline="0" noProof="0" dirty="0">
                <a:ln>
                  <a:noFill/>
                </a:ln>
                <a:solidFill>
                  <a:srgbClr val="A568D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s-CO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SOCIAL</a:t>
            </a:r>
            <a:endParaRPr kumimoji="0" sz="3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56" name="Google Shape;1726;p80">
            <a:extLst>
              <a:ext uri="{FF2B5EF4-FFF2-40B4-BE49-F238E27FC236}">
                <a16:creationId xmlns:a16="http://schemas.microsoft.com/office/drawing/2014/main" id="{1BD10912-5E87-442D-86ED-C6D9C8E380E7}"/>
              </a:ext>
            </a:extLst>
          </p:cNvPr>
          <p:cNvGrpSpPr/>
          <p:nvPr/>
        </p:nvGrpSpPr>
        <p:grpSpPr>
          <a:xfrm>
            <a:off x="-195343" y="1998753"/>
            <a:ext cx="8896926" cy="4466859"/>
            <a:chOff x="224896" y="804409"/>
            <a:chExt cx="8081760" cy="4052735"/>
          </a:xfrm>
        </p:grpSpPr>
        <p:pic>
          <p:nvPicPr>
            <p:cNvPr id="157" name="Google Shape;1727;p80" descr="Imagen que contiene firmar, alimentos, palo, señal&#10;&#10;Descripción generada automáticamente">
              <a:extLst>
                <a:ext uri="{FF2B5EF4-FFF2-40B4-BE49-F238E27FC236}">
                  <a16:creationId xmlns:a16="http://schemas.microsoft.com/office/drawing/2014/main" id="{4453C6CC-E1F4-4F17-A34E-342921BF67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23787" y="1991883"/>
              <a:ext cx="1624778" cy="1624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728;p80">
              <a:extLst>
                <a:ext uri="{FF2B5EF4-FFF2-40B4-BE49-F238E27FC236}">
                  <a16:creationId xmlns:a16="http://schemas.microsoft.com/office/drawing/2014/main" id="{A96B6F77-F6D9-438C-B94A-CD0E6E9592A7}"/>
                </a:ext>
              </a:extLst>
            </p:cNvPr>
            <p:cNvSpPr/>
            <p:nvPr/>
          </p:nvSpPr>
          <p:spPr>
            <a:xfrm>
              <a:off x="3055521" y="1372907"/>
              <a:ext cx="2820257" cy="2789434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dash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9BD5"/>
                </a:buClr>
                <a:buSzPts val="1050"/>
                <a:buFont typeface="Calibri"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729;p80">
              <a:extLst>
                <a:ext uri="{FF2B5EF4-FFF2-40B4-BE49-F238E27FC236}">
                  <a16:creationId xmlns:a16="http://schemas.microsoft.com/office/drawing/2014/main" id="{1B7FFCC8-2DCD-456F-8E2C-8F912F96A7D1}"/>
                </a:ext>
              </a:extLst>
            </p:cNvPr>
            <p:cNvGrpSpPr/>
            <p:nvPr/>
          </p:nvGrpSpPr>
          <p:grpSpPr>
            <a:xfrm>
              <a:off x="5001521" y="1207974"/>
              <a:ext cx="2641011" cy="985340"/>
              <a:chOff x="7264973" y="2994571"/>
              <a:chExt cx="3521348" cy="1313787"/>
            </a:xfrm>
          </p:grpSpPr>
          <p:grpSp>
            <p:nvGrpSpPr>
              <p:cNvPr id="190" name="Google Shape;1730;p80">
                <a:extLst>
                  <a:ext uri="{FF2B5EF4-FFF2-40B4-BE49-F238E27FC236}">
                    <a16:creationId xmlns:a16="http://schemas.microsoft.com/office/drawing/2014/main" id="{557DE5E2-690B-4080-8EDC-7375461692F8}"/>
                  </a:ext>
                </a:extLst>
              </p:cNvPr>
              <p:cNvGrpSpPr/>
              <p:nvPr/>
            </p:nvGrpSpPr>
            <p:grpSpPr>
              <a:xfrm>
                <a:off x="7752705" y="3113268"/>
                <a:ext cx="3033616" cy="1076391"/>
                <a:chOff x="550457" y="692345"/>
                <a:chExt cx="7148929" cy="1384496"/>
              </a:xfrm>
            </p:grpSpPr>
            <p:sp>
              <p:nvSpPr>
                <p:cNvPr id="192" name="Google Shape;1731;p80">
                  <a:extLst>
                    <a:ext uri="{FF2B5EF4-FFF2-40B4-BE49-F238E27FC236}">
                      <a16:creationId xmlns:a16="http://schemas.microsoft.com/office/drawing/2014/main" id="{14E12088-3697-44DB-B415-A22B8FB1F61C}"/>
                    </a:ext>
                  </a:extLst>
                </p:cNvPr>
                <p:cNvSpPr/>
                <p:nvPr/>
              </p:nvSpPr>
              <p:spPr>
                <a:xfrm>
                  <a:off x="890874" y="692345"/>
                  <a:ext cx="6808512" cy="1384496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4674A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oogle Shape;1732;p80">
                  <a:extLst>
                    <a:ext uri="{FF2B5EF4-FFF2-40B4-BE49-F238E27FC236}">
                      <a16:creationId xmlns:a16="http://schemas.microsoft.com/office/drawing/2014/main" id="{FA9420D3-CCB7-4A20-B6AE-6F6CE03FEF8D}"/>
                    </a:ext>
                  </a:extLst>
                </p:cNvPr>
                <p:cNvSpPr txBox="1"/>
                <p:nvPr/>
              </p:nvSpPr>
              <p:spPr>
                <a:xfrm>
                  <a:off x="550457" y="692345"/>
                  <a:ext cx="7073281" cy="1384496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spcFirstLastPara="1" wrap="square" lIns="824200" tIns="53325" rIns="53325" bIns="53325" anchor="t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Calibri"/>
                    <a:buNone/>
                    <a:tabLst/>
                    <a:defRPr/>
                  </a:pPr>
                  <a:r>
                    <a:rPr kumimoji="0" lang="es-CO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Asesorías a O.S 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r" defTabSz="914400" rtl="0" eaLnBrk="1" fontAlgn="auto" latinLnBrk="0" hangingPunct="1">
                    <a:lnSpc>
                      <a:spcPct val="90000"/>
                    </a:lnSpc>
                    <a:spcBef>
                      <a:spcPts val="35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17 Asesores que apoyaron al fortalecimiento de Organizaciones Sociales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1" name="Google Shape;1733;p80">
                <a:extLst>
                  <a:ext uri="{FF2B5EF4-FFF2-40B4-BE49-F238E27FC236}">
                    <a16:creationId xmlns:a16="http://schemas.microsoft.com/office/drawing/2014/main" id="{5838DBF0-F0F3-4B7A-874A-1C2E33D7D84F}"/>
                  </a:ext>
                </a:extLst>
              </p:cNvPr>
              <p:cNvSpPr/>
              <p:nvPr/>
            </p:nvSpPr>
            <p:spPr>
              <a:xfrm>
                <a:off x="7264973" y="2994571"/>
                <a:ext cx="1313787" cy="1313787"/>
              </a:xfrm>
              <a:prstGeom prst="ellipse">
                <a:avLst/>
              </a:prstGeom>
              <a:blipFill rotWithShape="1">
                <a:blip r:embed="rId4">
                  <a:alphaModFix/>
                </a:blip>
                <a:stretch>
                  <a:fillRect l="-14999" r="-34997"/>
                </a:stretch>
              </a:blip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050"/>
                  <a:buFont typeface="Calibri"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734;p80">
              <a:extLst>
                <a:ext uri="{FF2B5EF4-FFF2-40B4-BE49-F238E27FC236}">
                  <a16:creationId xmlns:a16="http://schemas.microsoft.com/office/drawing/2014/main" id="{C38BD0BE-8868-42FA-93C4-41A2F7C44A81}"/>
                </a:ext>
              </a:extLst>
            </p:cNvPr>
            <p:cNvGrpSpPr/>
            <p:nvPr/>
          </p:nvGrpSpPr>
          <p:grpSpPr>
            <a:xfrm>
              <a:off x="5494191" y="2353442"/>
              <a:ext cx="2812465" cy="985340"/>
              <a:chOff x="7264973" y="2994571"/>
              <a:chExt cx="3521349" cy="1313787"/>
            </a:xfrm>
          </p:grpSpPr>
          <p:grpSp>
            <p:nvGrpSpPr>
              <p:cNvPr id="186" name="Google Shape;1735;p80">
                <a:extLst>
                  <a:ext uri="{FF2B5EF4-FFF2-40B4-BE49-F238E27FC236}">
                    <a16:creationId xmlns:a16="http://schemas.microsoft.com/office/drawing/2014/main" id="{C542C417-5C8C-4652-B66A-317EB3748D67}"/>
                  </a:ext>
                </a:extLst>
              </p:cNvPr>
              <p:cNvGrpSpPr/>
              <p:nvPr/>
            </p:nvGrpSpPr>
            <p:grpSpPr>
              <a:xfrm>
                <a:off x="7897159" y="3113268"/>
                <a:ext cx="2889163" cy="1076391"/>
                <a:chOff x="890874" y="692345"/>
                <a:chExt cx="6808512" cy="1384496"/>
              </a:xfrm>
            </p:grpSpPr>
            <p:sp>
              <p:nvSpPr>
                <p:cNvPr id="188" name="Google Shape;1736;p80">
                  <a:extLst>
                    <a:ext uri="{FF2B5EF4-FFF2-40B4-BE49-F238E27FC236}">
                      <a16:creationId xmlns:a16="http://schemas.microsoft.com/office/drawing/2014/main" id="{C8957536-FFA7-4959-BA4A-F370FB44535E}"/>
                    </a:ext>
                  </a:extLst>
                </p:cNvPr>
                <p:cNvSpPr/>
                <p:nvPr/>
              </p:nvSpPr>
              <p:spPr>
                <a:xfrm>
                  <a:off x="890874" y="692345"/>
                  <a:ext cx="6808512" cy="1384496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4674A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Google Shape;1737;p80">
                  <a:extLst>
                    <a:ext uri="{FF2B5EF4-FFF2-40B4-BE49-F238E27FC236}">
                      <a16:creationId xmlns:a16="http://schemas.microsoft.com/office/drawing/2014/main" id="{2A67D975-9F5D-4E80-8C1B-980465032B1F}"/>
                    </a:ext>
                  </a:extLst>
                </p:cNvPr>
                <p:cNvSpPr txBox="1"/>
                <p:nvPr/>
              </p:nvSpPr>
              <p:spPr>
                <a:xfrm>
                  <a:off x="1269199" y="692345"/>
                  <a:ext cx="6430187" cy="1384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24200" tIns="53325" rIns="53325" bIns="5332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Calibri"/>
                    <a:buNone/>
                    <a:tabLst/>
                    <a:defRPr/>
                  </a:pPr>
                  <a:r>
                    <a:rPr kumimoji="0" lang="es-CO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Proyectos con Accenture</a:t>
                  </a:r>
                  <a:endParaRPr kumimoji="0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r" defTabSz="914400" rtl="0" eaLnBrk="1" fontAlgn="auto" latinLnBrk="0" hangingPunct="1">
                    <a:lnSpc>
                      <a:spcPct val="90000"/>
                    </a:lnSpc>
                    <a:spcBef>
                      <a:spcPts val="35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42 Voluntarios que enseñaron programación y pensamiento de diseño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Google Shape;1738;p80">
                <a:extLst>
                  <a:ext uri="{FF2B5EF4-FFF2-40B4-BE49-F238E27FC236}">
                    <a16:creationId xmlns:a16="http://schemas.microsoft.com/office/drawing/2014/main" id="{C7596DAA-BA37-498C-B79F-BBA4D141A94B}"/>
                  </a:ext>
                </a:extLst>
              </p:cNvPr>
              <p:cNvSpPr/>
              <p:nvPr/>
            </p:nvSpPr>
            <p:spPr>
              <a:xfrm>
                <a:off x="7264973" y="2994571"/>
                <a:ext cx="1313787" cy="1313787"/>
              </a:xfrm>
              <a:prstGeom prst="ellipse">
                <a:avLst/>
              </a:prstGeom>
              <a:blipFill rotWithShape="1">
                <a:blip r:embed="rId5">
                  <a:alphaModFix/>
                </a:blip>
                <a:stretch>
                  <a:fillRect l="-14999" r="-34997"/>
                </a:stretch>
              </a:blip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" name="Google Shape;1739;p80">
              <a:extLst>
                <a:ext uri="{FF2B5EF4-FFF2-40B4-BE49-F238E27FC236}">
                  <a16:creationId xmlns:a16="http://schemas.microsoft.com/office/drawing/2014/main" id="{B6A4BAE1-2AC9-4B2A-838E-93608B60660E}"/>
                </a:ext>
              </a:extLst>
            </p:cNvPr>
            <p:cNvGrpSpPr/>
            <p:nvPr/>
          </p:nvGrpSpPr>
          <p:grpSpPr>
            <a:xfrm>
              <a:off x="5141993" y="3529787"/>
              <a:ext cx="2641012" cy="985340"/>
              <a:chOff x="7264973" y="2994571"/>
              <a:chExt cx="3521349" cy="1313787"/>
            </a:xfrm>
          </p:grpSpPr>
          <p:grpSp>
            <p:nvGrpSpPr>
              <p:cNvPr id="182" name="Google Shape;1740;p80">
                <a:extLst>
                  <a:ext uri="{FF2B5EF4-FFF2-40B4-BE49-F238E27FC236}">
                    <a16:creationId xmlns:a16="http://schemas.microsoft.com/office/drawing/2014/main" id="{4A9FA142-33CB-45D1-882B-D0D5A7C482A2}"/>
                  </a:ext>
                </a:extLst>
              </p:cNvPr>
              <p:cNvGrpSpPr/>
              <p:nvPr/>
            </p:nvGrpSpPr>
            <p:grpSpPr>
              <a:xfrm>
                <a:off x="7720834" y="3113268"/>
                <a:ext cx="3065488" cy="1076391"/>
                <a:chOff x="475352" y="692345"/>
                <a:chExt cx="7224034" cy="1384496"/>
              </a:xfrm>
            </p:grpSpPr>
            <p:sp>
              <p:nvSpPr>
                <p:cNvPr id="184" name="Google Shape;1741;p80">
                  <a:extLst>
                    <a:ext uri="{FF2B5EF4-FFF2-40B4-BE49-F238E27FC236}">
                      <a16:creationId xmlns:a16="http://schemas.microsoft.com/office/drawing/2014/main" id="{AF76AE2B-70E2-4E79-ABE1-83ED1201A6EC}"/>
                    </a:ext>
                  </a:extLst>
                </p:cNvPr>
                <p:cNvSpPr/>
                <p:nvPr/>
              </p:nvSpPr>
              <p:spPr>
                <a:xfrm>
                  <a:off x="890874" y="692345"/>
                  <a:ext cx="6808512" cy="1384496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4674A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Google Shape;1742;p80">
                  <a:extLst>
                    <a:ext uri="{FF2B5EF4-FFF2-40B4-BE49-F238E27FC236}">
                      <a16:creationId xmlns:a16="http://schemas.microsoft.com/office/drawing/2014/main" id="{C1F71D3E-34C8-4BA2-AF36-922FF9F93B31}"/>
                    </a:ext>
                  </a:extLst>
                </p:cNvPr>
                <p:cNvSpPr txBox="1"/>
                <p:nvPr/>
              </p:nvSpPr>
              <p:spPr>
                <a:xfrm>
                  <a:off x="475352" y="692345"/>
                  <a:ext cx="7224034" cy="1384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24200" tIns="53325" rIns="53325" bIns="53325" anchor="t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Calibri"/>
                    <a:buNone/>
                    <a:tabLst/>
                    <a:defRPr/>
                  </a:pPr>
                  <a:r>
                    <a:rPr kumimoji="0" lang="es-CO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Proyecto PBA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r" defTabSz="914400" rtl="0" eaLnBrk="1" fontAlgn="auto" latinLnBrk="0" hangingPunct="1">
                    <a:lnSpc>
                      <a:spcPct val="90000"/>
                    </a:lnSpc>
                    <a:spcBef>
                      <a:spcPts val="35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10 Voluntarios asesores del proyecto con pequeños productores Lácteos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3" name="Google Shape;1743;p80">
                <a:extLst>
                  <a:ext uri="{FF2B5EF4-FFF2-40B4-BE49-F238E27FC236}">
                    <a16:creationId xmlns:a16="http://schemas.microsoft.com/office/drawing/2014/main" id="{C4D344D0-3CA3-435B-B725-CBD8BC66174C}"/>
                  </a:ext>
                </a:extLst>
              </p:cNvPr>
              <p:cNvSpPr/>
              <p:nvPr/>
            </p:nvSpPr>
            <p:spPr>
              <a:xfrm>
                <a:off x="7264973" y="2994571"/>
                <a:ext cx="1313787" cy="1313787"/>
              </a:xfrm>
              <a:prstGeom prst="ellipse">
                <a:avLst/>
              </a:prstGeom>
              <a:blipFill rotWithShape="1">
                <a:blip r:embed="rId6">
                  <a:alphaModFix/>
                </a:blip>
                <a:stretch>
                  <a:fillRect l="-14999" r="-34997"/>
                </a:stretch>
              </a:blip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050"/>
                  <a:buFont typeface="Calibri"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" name="Google Shape;1744;p80">
              <a:extLst>
                <a:ext uri="{FF2B5EF4-FFF2-40B4-BE49-F238E27FC236}">
                  <a16:creationId xmlns:a16="http://schemas.microsoft.com/office/drawing/2014/main" id="{56DA73F7-9E31-48FE-B052-D7CFEEB56082}"/>
                </a:ext>
              </a:extLst>
            </p:cNvPr>
            <p:cNvGrpSpPr/>
            <p:nvPr/>
          </p:nvGrpSpPr>
          <p:grpSpPr>
            <a:xfrm>
              <a:off x="1550970" y="804409"/>
              <a:ext cx="3380728" cy="985340"/>
              <a:chOff x="804352" y="1730512"/>
              <a:chExt cx="4507637" cy="1313787"/>
            </a:xfrm>
          </p:grpSpPr>
          <p:grpSp>
            <p:nvGrpSpPr>
              <p:cNvPr id="178" name="Google Shape;1745;p80">
                <a:extLst>
                  <a:ext uri="{FF2B5EF4-FFF2-40B4-BE49-F238E27FC236}">
                    <a16:creationId xmlns:a16="http://schemas.microsoft.com/office/drawing/2014/main" id="{E6C78470-315F-4E5A-9DFA-2FA246264C99}"/>
                  </a:ext>
                </a:extLst>
              </p:cNvPr>
              <p:cNvGrpSpPr/>
              <p:nvPr/>
            </p:nvGrpSpPr>
            <p:grpSpPr>
              <a:xfrm>
                <a:off x="804352" y="1856883"/>
                <a:ext cx="3816896" cy="1135467"/>
                <a:chOff x="-1295393" y="692345"/>
                <a:chExt cx="8994779" cy="1460482"/>
              </a:xfrm>
            </p:grpSpPr>
            <p:sp>
              <p:nvSpPr>
                <p:cNvPr id="180" name="Google Shape;1746;p80">
                  <a:extLst>
                    <a:ext uri="{FF2B5EF4-FFF2-40B4-BE49-F238E27FC236}">
                      <a16:creationId xmlns:a16="http://schemas.microsoft.com/office/drawing/2014/main" id="{E037EAD2-B7C9-430E-B07B-2595B613C7BF}"/>
                    </a:ext>
                  </a:extLst>
                </p:cNvPr>
                <p:cNvSpPr/>
                <p:nvPr/>
              </p:nvSpPr>
              <p:spPr>
                <a:xfrm>
                  <a:off x="890874" y="692345"/>
                  <a:ext cx="6808512" cy="1384496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4674A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Google Shape;1747;p80">
                  <a:extLst>
                    <a:ext uri="{FF2B5EF4-FFF2-40B4-BE49-F238E27FC236}">
                      <a16:creationId xmlns:a16="http://schemas.microsoft.com/office/drawing/2014/main" id="{37D146D7-B5B6-4DD4-BF94-2C9C0BAC7E20}"/>
                    </a:ext>
                  </a:extLst>
                </p:cNvPr>
                <p:cNvSpPr txBox="1"/>
                <p:nvPr/>
              </p:nvSpPr>
              <p:spPr>
                <a:xfrm>
                  <a:off x="-1295393" y="768331"/>
                  <a:ext cx="6808512" cy="1384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24200" tIns="53325" rIns="53325" bIns="5332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Calibri"/>
                    <a:buNone/>
                    <a:tabLst/>
                    <a:defRPr/>
                  </a:pPr>
                  <a:r>
                    <a:rPr kumimoji="0" lang="es-CO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Quiero Mentoría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35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92 personas afiliadas de 165 mentores de estudiantes de la U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9" name="Google Shape;1748;p80">
                <a:extLst>
                  <a:ext uri="{FF2B5EF4-FFF2-40B4-BE49-F238E27FC236}">
                    <a16:creationId xmlns:a16="http://schemas.microsoft.com/office/drawing/2014/main" id="{62F3D65F-327B-4899-8A50-954878B8CD92}"/>
                  </a:ext>
                </a:extLst>
              </p:cNvPr>
              <p:cNvSpPr/>
              <p:nvPr/>
            </p:nvSpPr>
            <p:spPr>
              <a:xfrm>
                <a:off x="3998202" y="1730512"/>
                <a:ext cx="1313787" cy="1313787"/>
              </a:xfrm>
              <a:prstGeom prst="ellipse">
                <a:avLst/>
              </a:prstGeom>
              <a:blipFill rotWithShape="1">
                <a:blip r:embed="rId7">
                  <a:alphaModFix/>
                </a:blip>
                <a:stretch>
                  <a:fillRect l="-4999" t="999" r="-14998" b="999"/>
                </a:stretch>
              </a:blip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050"/>
                  <a:buFont typeface="Calibri"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749;p80">
              <a:extLst>
                <a:ext uri="{FF2B5EF4-FFF2-40B4-BE49-F238E27FC236}">
                  <a16:creationId xmlns:a16="http://schemas.microsoft.com/office/drawing/2014/main" id="{2DE92831-2C96-4133-9E24-BB2DA9DC43D1}"/>
                </a:ext>
              </a:extLst>
            </p:cNvPr>
            <p:cNvGrpSpPr/>
            <p:nvPr/>
          </p:nvGrpSpPr>
          <p:grpSpPr>
            <a:xfrm>
              <a:off x="224896" y="1764482"/>
              <a:ext cx="3369716" cy="985340"/>
              <a:chOff x="804352" y="1723970"/>
              <a:chExt cx="4492954" cy="1313787"/>
            </a:xfrm>
          </p:grpSpPr>
          <p:grpSp>
            <p:nvGrpSpPr>
              <p:cNvPr id="174" name="Google Shape;1750;p80">
                <a:extLst>
                  <a:ext uri="{FF2B5EF4-FFF2-40B4-BE49-F238E27FC236}">
                    <a16:creationId xmlns:a16="http://schemas.microsoft.com/office/drawing/2014/main" id="{59F5FF61-00AD-4C1C-B484-7761A31ADE39}"/>
                  </a:ext>
                </a:extLst>
              </p:cNvPr>
              <p:cNvGrpSpPr/>
              <p:nvPr/>
            </p:nvGrpSpPr>
            <p:grpSpPr>
              <a:xfrm>
                <a:off x="804352" y="1856883"/>
                <a:ext cx="3816896" cy="1135467"/>
                <a:chOff x="-1295393" y="692345"/>
                <a:chExt cx="8994779" cy="1460482"/>
              </a:xfrm>
            </p:grpSpPr>
            <p:sp>
              <p:nvSpPr>
                <p:cNvPr id="176" name="Google Shape;1751;p80">
                  <a:extLst>
                    <a:ext uri="{FF2B5EF4-FFF2-40B4-BE49-F238E27FC236}">
                      <a16:creationId xmlns:a16="http://schemas.microsoft.com/office/drawing/2014/main" id="{0EDF68A1-AB5A-4B0A-AF73-5023538C8500}"/>
                    </a:ext>
                  </a:extLst>
                </p:cNvPr>
                <p:cNvSpPr/>
                <p:nvPr/>
              </p:nvSpPr>
              <p:spPr>
                <a:xfrm>
                  <a:off x="890874" y="692345"/>
                  <a:ext cx="6808512" cy="1384496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4674A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Google Shape;1752;p80">
                  <a:extLst>
                    <a:ext uri="{FF2B5EF4-FFF2-40B4-BE49-F238E27FC236}">
                      <a16:creationId xmlns:a16="http://schemas.microsoft.com/office/drawing/2014/main" id="{C7E529B1-C28C-4DCF-9D83-80D11A627336}"/>
                    </a:ext>
                  </a:extLst>
                </p:cNvPr>
                <p:cNvSpPr txBox="1"/>
                <p:nvPr/>
              </p:nvSpPr>
              <p:spPr>
                <a:xfrm>
                  <a:off x="-1295393" y="768331"/>
                  <a:ext cx="7430821" cy="1384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24200" tIns="53325" rIns="53325" bIns="5332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Calibri"/>
                    <a:buNone/>
                    <a:tabLst/>
                    <a:defRPr/>
                  </a:pPr>
                  <a:r>
                    <a:rPr kumimoji="0" lang="es-CO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Fondo Mayor</a:t>
                  </a: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35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19 Voluntarios apoyando a emprendimientos de personas mayores</a:t>
                  </a: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" name="Google Shape;1753;p80">
                <a:extLst>
                  <a:ext uri="{FF2B5EF4-FFF2-40B4-BE49-F238E27FC236}">
                    <a16:creationId xmlns:a16="http://schemas.microsoft.com/office/drawing/2014/main" id="{920706BC-BC24-4AE0-BF81-8A376D20DFAE}"/>
                  </a:ext>
                </a:extLst>
              </p:cNvPr>
              <p:cNvSpPr/>
              <p:nvPr/>
            </p:nvSpPr>
            <p:spPr>
              <a:xfrm>
                <a:off x="3983519" y="1723970"/>
                <a:ext cx="1313787" cy="1313787"/>
              </a:xfrm>
              <a:prstGeom prst="ellipse">
                <a:avLst/>
              </a:prstGeom>
              <a:blipFill rotWithShape="1">
                <a:blip r:embed="rId8">
                  <a:alphaModFix/>
                </a:blip>
                <a:stretch>
                  <a:fillRect t="19999" b="19999"/>
                </a:stretch>
              </a:blip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050"/>
                  <a:buFont typeface="Calibri"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754;p80">
              <a:extLst>
                <a:ext uri="{FF2B5EF4-FFF2-40B4-BE49-F238E27FC236}">
                  <a16:creationId xmlns:a16="http://schemas.microsoft.com/office/drawing/2014/main" id="{A6026103-5444-4BB4-8E73-F911CF2961D8}"/>
                </a:ext>
              </a:extLst>
            </p:cNvPr>
            <p:cNvGrpSpPr/>
            <p:nvPr/>
          </p:nvGrpSpPr>
          <p:grpSpPr>
            <a:xfrm>
              <a:off x="285374" y="2915701"/>
              <a:ext cx="3325688" cy="985340"/>
              <a:chOff x="863055" y="1723970"/>
              <a:chExt cx="4434251" cy="1313787"/>
            </a:xfrm>
          </p:grpSpPr>
          <p:grpSp>
            <p:nvGrpSpPr>
              <p:cNvPr id="170" name="Google Shape;1755;p80">
                <a:extLst>
                  <a:ext uri="{FF2B5EF4-FFF2-40B4-BE49-F238E27FC236}">
                    <a16:creationId xmlns:a16="http://schemas.microsoft.com/office/drawing/2014/main" id="{204406CB-20D2-419D-B942-B859D1C515F2}"/>
                  </a:ext>
                </a:extLst>
              </p:cNvPr>
              <p:cNvGrpSpPr/>
              <p:nvPr/>
            </p:nvGrpSpPr>
            <p:grpSpPr>
              <a:xfrm>
                <a:off x="863055" y="1856883"/>
                <a:ext cx="3758193" cy="1135467"/>
                <a:chOff x="-1157053" y="692345"/>
                <a:chExt cx="8856439" cy="1460482"/>
              </a:xfrm>
            </p:grpSpPr>
            <p:sp>
              <p:nvSpPr>
                <p:cNvPr id="172" name="Google Shape;1756;p80">
                  <a:extLst>
                    <a:ext uri="{FF2B5EF4-FFF2-40B4-BE49-F238E27FC236}">
                      <a16:creationId xmlns:a16="http://schemas.microsoft.com/office/drawing/2014/main" id="{5A48550A-2A0A-45B4-838F-326100C9AE21}"/>
                    </a:ext>
                  </a:extLst>
                </p:cNvPr>
                <p:cNvSpPr/>
                <p:nvPr/>
              </p:nvSpPr>
              <p:spPr>
                <a:xfrm>
                  <a:off x="890874" y="692345"/>
                  <a:ext cx="6808512" cy="1384496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4674A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Google Shape;1757;p80">
                  <a:extLst>
                    <a:ext uri="{FF2B5EF4-FFF2-40B4-BE49-F238E27FC236}">
                      <a16:creationId xmlns:a16="http://schemas.microsoft.com/office/drawing/2014/main" id="{36903703-BEF4-4C83-96A2-E4310E0CFC7C}"/>
                    </a:ext>
                  </a:extLst>
                </p:cNvPr>
                <p:cNvSpPr txBox="1"/>
                <p:nvPr/>
              </p:nvSpPr>
              <p:spPr>
                <a:xfrm>
                  <a:off x="-1157053" y="768332"/>
                  <a:ext cx="7430816" cy="13844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24200" tIns="53325" rIns="53325" bIns="5332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Calibri"/>
                    <a:buNone/>
                    <a:tabLst/>
                    <a:defRPr/>
                  </a:pPr>
                  <a:r>
                    <a:rPr kumimoji="0" lang="es-CO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Yo Comparto 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35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16 Expertos que compartieron su conocimiento con la comunidad </a:t>
                  </a:r>
                  <a:r>
                    <a:rPr kumimoji="0" lang="es-CO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Uniandina</a:t>
                  </a: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 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1" name="Google Shape;1758;p80">
                <a:extLst>
                  <a:ext uri="{FF2B5EF4-FFF2-40B4-BE49-F238E27FC236}">
                    <a16:creationId xmlns:a16="http://schemas.microsoft.com/office/drawing/2014/main" id="{6876C9C3-66A3-41BE-85A1-A94E25CECAC4}"/>
                  </a:ext>
                </a:extLst>
              </p:cNvPr>
              <p:cNvSpPr/>
              <p:nvPr/>
            </p:nvSpPr>
            <p:spPr>
              <a:xfrm>
                <a:off x="3983519" y="1723970"/>
                <a:ext cx="1313787" cy="1313787"/>
              </a:xfrm>
              <a:prstGeom prst="ellipse">
                <a:avLst/>
              </a:prstGeom>
              <a:blipFill rotWithShape="1">
                <a:blip r:embed="rId9">
                  <a:alphaModFix/>
                </a:blip>
                <a:stretch>
                  <a:fillRect/>
                </a:stretch>
              </a:blip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050"/>
                  <a:buFont typeface="Calibri"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" name="Google Shape;1759;p80">
              <a:extLst>
                <a:ext uri="{FF2B5EF4-FFF2-40B4-BE49-F238E27FC236}">
                  <a16:creationId xmlns:a16="http://schemas.microsoft.com/office/drawing/2014/main" id="{7F3025E5-C3BA-4EC1-A8A0-9E6882380533}"/>
                </a:ext>
              </a:extLst>
            </p:cNvPr>
            <p:cNvGrpSpPr/>
            <p:nvPr/>
          </p:nvGrpSpPr>
          <p:grpSpPr>
            <a:xfrm>
              <a:off x="1461471" y="3871804"/>
              <a:ext cx="3365211" cy="985340"/>
              <a:chOff x="810360" y="1723970"/>
              <a:chExt cx="4486946" cy="1313787"/>
            </a:xfrm>
          </p:grpSpPr>
          <p:grpSp>
            <p:nvGrpSpPr>
              <p:cNvPr id="166" name="Google Shape;1760;p80">
                <a:extLst>
                  <a:ext uri="{FF2B5EF4-FFF2-40B4-BE49-F238E27FC236}">
                    <a16:creationId xmlns:a16="http://schemas.microsoft.com/office/drawing/2014/main" id="{7BD77E41-740A-4420-97B5-13FE8E8BC288}"/>
                  </a:ext>
                </a:extLst>
              </p:cNvPr>
              <p:cNvGrpSpPr/>
              <p:nvPr/>
            </p:nvGrpSpPr>
            <p:grpSpPr>
              <a:xfrm>
                <a:off x="810360" y="1856883"/>
                <a:ext cx="3810888" cy="1135467"/>
                <a:chOff x="-1281232" y="692345"/>
                <a:chExt cx="8980618" cy="1460482"/>
              </a:xfrm>
            </p:grpSpPr>
            <p:sp>
              <p:nvSpPr>
                <p:cNvPr id="168" name="Google Shape;1761;p80">
                  <a:extLst>
                    <a:ext uri="{FF2B5EF4-FFF2-40B4-BE49-F238E27FC236}">
                      <a16:creationId xmlns:a16="http://schemas.microsoft.com/office/drawing/2014/main" id="{5152DDE9-6E25-4495-9381-2E46617C04B2}"/>
                    </a:ext>
                  </a:extLst>
                </p:cNvPr>
                <p:cNvSpPr/>
                <p:nvPr/>
              </p:nvSpPr>
              <p:spPr>
                <a:xfrm>
                  <a:off x="890874" y="692345"/>
                  <a:ext cx="6808512" cy="1384496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4674A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Google Shape;1762;p80">
                  <a:extLst>
                    <a:ext uri="{FF2B5EF4-FFF2-40B4-BE49-F238E27FC236}">
                      <a16:creationId xmlns:a16="http://schemas.microsoft.com/office/drawing/2014/main" id="{A303EA76-11D9-4BA8-BFC5-CE69F470F1D4}"/>
                    </a:ext>
                  </a:extLst>
                </p:cNvPr>
                <p:cNvSpPr txBox="1"/>
                <p:nvPr/>
              </p:nvSpPr>
              <p:spPr>
                <a:xfrm>
                  <a:off x="-1281232" y="768332"/>
                  <a:ext cx="7477767" cy="13844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24200" tIns="53325" rIns="53325" bIns="5332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Calibri"/>
                    <a:buNone/>
                    <a:tabLst/>
                    <a:defRPr/>
                  </a:pPr>
                  <a:r>
                    <a:rPr kumimoji="0" lang="es-CO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Innovar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35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6 voluntarios asesores 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1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9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600"/>
                    <a:buFont typeface="Calibri"/>
                    <a:buNone/>
                    <a:tabLst/>
                    <a:defRPr/>
                  </a:pPr>
                  <a:r>
                    <a:rPr kumimoji="0" lang="es-CO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Calibri"/>
                      <a:cs typeface="Calibri"/>
                      <a:sym typeface="Calibri"/>
                    </a:rPr>
                    <a:t>Apoyando al fortalecimiento del Innovar</a:t>
                  </a:r>
                  <a:endPara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7" name="Google Shape;1763;p80">
                <a:extLst>
                  <a:ext uri="{FF2B5EF4-FFF2-40B4-BE49-F238E27FC236}">
                    <a16:creationId xmlns:a16="http://schemas.microsoft.com/office/drawing/2014/main" id="{0A86F073-1B9F-456D-A8B1-41864B89F3EC}"/>
                  </a:ext>
                </a:extLst>
              </p:cNvPr>
              <p:cNvSpPr/>
              <p:nvPr/>
            </p:nvSpPr>
            <p:spPr>
              <a:xfrm>
                <a:off x="3983519" y="1723970"/>
                <a:ext cx="1313787" cy="1313787"/>
              </a:xfrm>
              <a:prstGeom prst="ellipse">
                <a:avLst/>
              </a:prstGeom>
              <a:blipFill rotWithShape="1">
                <a:blip r:embed="rId10">
                  <a:alphaModFix/>
                </a:blip>
                <a:stretch>
                  <a:fillRect/>
                </a:stretch>
              </a:blip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050"/>
                  <a:buFont typeface="Calibri"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2412D9A-C790-44F5-B548-71A4B5C8EDCE}"/>
              </a:ext>
            </a:extLst>
          </p:cNvPr>
          <p:cNvGraphicFramePr>
            <a:graphicFrameLocks noGrp="1"/>
          </p:cNvGraphicFramePr>
          <p:nvPr/>
        </p:nvGraphicFramePr>
        <p:xfrm>
          <a:off x="9271207" y="3348156"/>
          <a:ext cx="2540295" cy="1407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8470">
                  <a:extLst>
                    <a:ext uri="{9D8B030D-6E8A-4147-A177-3AD203B41FA5}">
                      <a16:colId xmlns:a16="http://schemas.microsoft.com/office/drawing/2014/main" val="3624981680"/>
                    </a:ext>
                  </a:extLst>
                </a:gridCol>
                <a:gridCol w="951825">
                  <a:extLst>
                    <a:ext uri="{9D8B030D-6E8A-4147-A177-3AD203B41FA5}">
                      <a16:colId xmlns:a16="http://schemas.microsoft.com/office/drawing/2014/main" val="3025647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400" dirty="0">
                          <a:latin typeface="+mn-lt"/>
                        </a:rPr>
                        <a:t>Horas donadas en proyectos sociales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2098</a:t>
                      </a:r>
                    </a:p>
                  </a:txBody>
                  <a:tcPr>
                    <a:solidFill>
                      <a:srgbClr val="C19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8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400" dirty="0">
                          <a:latin typeface="+mn-lt"/>
                        </a:rPr>
                        <a:t>Voluntarios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330</a:t>
                      </a:r>
                    </a:p>
                  </a:txBody>
                  <a:tcPr>
                    <a:solidFill>
                      <a:srgbClr val="C19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990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400" dirty="0">
                          <a:latin typeface="+mn-lt"/>
                        </a:rPr>
                        <a:t>Voluntarios activos afiliados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217</a:t>
                      </a:r>
                    </a:p>
                  </a:txBody>
                  <a:tcPr>
                    <a:solidFill>
                      <a:srgbClr val="C19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8671"/>
                  </a:ext>
                </a:extLst>
              </a:tr>
            </a:tbl>
          </a:graphicData>
        </a:graphic>
      </p:graphicFrame>
      <p:grpSp>
        <p:nvGrpSpPr>
          <p:cNvPr id="55" name="Grupo 54"/>
          <p:cNvGrpSpPr/>
          <p:nvPr/>
        </p:nvGrpSpPr>
        <p:grpSpPr>
          <a:xfrm>
            <a:off x="8140170" y="659702"/>
            <a:ext cx="849118" cy="325261"/>
            <a:chOff x="8125244" y="682036"/>
            <a:chExt cx="849118" cy="325261"/>
          </a:xfrm>
        </p:grpSpPr>
        <p:grpSp>
          <p:nvGrpSpPr>
            <p:cNvPr id="56" name="Grupo 55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60" name="Flecha derecha 59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7" name="Elipse 6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7" name="Grupo 56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8" name="Flecha derecha 57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9" name="Elipse 58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68" name="Rectángulo 6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7" name="Grupo 76"/>
          <p:cNvGrpSpPr/>
          <p:nvPr/>
        </p:nvGrpSpPr>
        <p:grpSpPr>
          <a:xfrm>
            <a:off x="0" y="584709"/>
            <a:ext cx="6049108" cy="474919"/>
            <a:chOff x="163255" y="228152"/>
            <a:chExt cx="6049108" cy="474919"/>
          </a:xfrm>
        </p:grpSpPr>
        <p:cxnSp>
          <p:nvCxnSpPr>
            <p:cNvPr id="78" name="Conector recto 77"/>
            <p:cNvCxnSpPr/>
            <p:nvPr/>
          </p:nvCxnSpPr>
          <p:spPr>
            <a:xfrm>
              <a:off x="163255" y="703071"/>
              <a:ext cx="604910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ángulo 78">
              <a:hlinkClick r:id="rId11" action="ppaction://hlinksldjump"/>
            </p:cNvPr>
            <p:cNvSpPr/>
            <p:nvPr/>
          </p:nvSpPr>
          <p:spPr>
            <a:xfrm>
              <a:off x="585286" y="228154"/>
              <a:ext cx="1502052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Colaboradores</a:t>
              </a:r>
            </a:p>
          </p:txBody>
        </p:sp>
        <p:sp>
          <p:nvSpPr>
            <p:cNvPr id="80" name="Rectángulo 79">
              <a:hlinkClick r:id="rId12" action="ppaction://hlinksldjump"/>
            </p:cNvPr>
            <p:cNvSpPr/>
            <p:nvPr/>
          </p:nvSpPr>
          <p:spPr>
            <a:xfrm>
              <a:off x="2087338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Bienestar y Cel</a:t>
              </a:r>
            </a:p>
          </p:txBody>
        </p:sp>
        <p:sp>
          <p:nvSpPr>
            <p:cNvPr id="81" name="Rectángulo 80">
              <a:hlinkClick r:id="rId13" action="ppaction://hlinksldjump"/>
            </p:cNvPr>
            <p:cNvSpPr/>
            <p:nvPr/>
          </p:nvSpPr>
          <p:spPr>
            <a:xfrm>
              <a:off x="3614552" y="228152"/>
              <a:ext cx="1218175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Formación</a:t>
              </a:r>
            </a:p>
          </p:txBody>
        </p:sp>
        <p:sp>
          <p:nvSpPr>
            <p:cNvPr id="82" name="Rectángulo 81">
              <a:hlinkClick r:id="rId14" action="ppaction://hlinksldjump"/>
            </p:cNvPr>
            <p:cNvSpPr/>
            <p:nvPr/>
          </p:nvSpPr>
          <p:spPr>
            <a:xfrm>
              <a:off x="4832727" y="241404"/>
              <a:ext cx="137963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Voluntariado</a:t>
              </a: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3"/>
            </a:xfrm>
            <a:prstGeom prst="rect">
              <a:avLst/>
            </a:prstGeom>
          </p:spPr>
        </p:pic>
        <p:sp>
          <p:nvSpPr>
            <p:cNvPr id="65" name="Rectángulo 64">
              <a:hlinkClick r:id="rId16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Rectángulo 65">
              <a:hlinkClick r:id="rId17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Rectángulo 82">
              <a:hlinkClick r:id="rId18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4" name="Rectángulo 83">
              <a:hlinkClick r:id="rId19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5" name="Rectángulo 84">
              <a:hlinkClick r:id="rId20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9" name="CuadroTexto 68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84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8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760910" y="5874327"/>
            <a:ext cx="1491341" cy="605516"/>
            <a:chOff x="760910" y="5874327"/>
            <a:chExt cx="1491341" cy="605516"/>
          </a:xfrm>
        </p:grpSpPr>
        <p:grpSp>
          <p:nvGrpSpPr>
            <p:cNvPr id="5" name="Grupo 4"/>
            <p:cNvGrpSpPr/>
            <p:nvPr/>
          </p:nvGrpSpPr>
          <p:grpSpPr>
            <a:xfrm>
              <a:off x="1646735" y="5874327"/>
              <a:ext cx="605516" cy="605516"/>
              <a:chOff x="1646735" y="5874327"/>
              <a:chExt cx="605516" cy="605516"/>
            </a:xfrm>
          </p:grpSpPr>
          <p:sp>
            <p:nvSpPr>
              <p:cNvPr id="9" name="Elipse 8">
                <a:hlinkClick r:id="" action="ppaction://hlinkshowjump?jump=next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Flecha derecha 9">
                <a:hlinkClick r:id="" action="ppaction://hlinkshowjump?jump=next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 rot="10800000">
              <a:off x="760910" y="5874327"/>
              <a:ext cx="605516" cy="605516"/>
              <a:chOff x="1646735" y="5874327"/>
              <a:chExt cx="605516" cy="605516"/>
            </a:xfrm>
          </p:grpSpPr>
          <p:sp>
            <p:nvSpPr>
              <p:cNvPr id="7" name="Elipse 6">
                <a:hlinkClick r:id="" action="ppaction://hlinkshowjump?jump=previousslide"/>
              </p:cNvPr>
              <p:cNvSpPr/>
              <p:nvPr/>
            </p:nvSpPr>
            <p:spPr>
              <a:xfrm>
                <a:off x="1646735" y="5874327"/>
                <a:ext cx="605516" cy="6055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" name="Flecha derecha 7">
                <a:hlinkClick r:id="" action="ppaction://hlinkshowjump?jump=previousslide"/>
              </p:cNvPr>
              <p:cNvSpPr/>
              <p:nvPr/>
            </p:nvSpPr>
            <p:spPr>
              <a:xfrm>
                <a:off x="1760644" y="6014324"/>
                <a:ext cx="412696" cy="349341"/>
              </a:xfrm>
              <a:prstGeom prst="rightArrow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586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9459865" y="659702"/>
            <a:ext cx="849118" cy="325261"/>
            <a:chOff x="8125244" y="682036"/>
            <a:chExt cx="849118" cy="325261"/>
          </a:xfrm>
        </p:grpSpPr>
        <p:grpSp>
          <p:nvGrpSpPr>
            <p:cNvPr id="12" name="Grupo 1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16" name="Flecha derecha 1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7" name="Elipse 1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14" name="Flecha derecha 1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5" name="Elipse 1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18" name="Rectángulo 1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upo 18"/>
          <p:cNvGrpSpPr/>
          <p:nvPr/>
        </p:nvGrpSpPr>
        <p:grpSpPr>
          <a:xfrm>
            <a:off x="558857" y="0"/>
            <a:ext cx="8430415" cy="460371"/>
            <a:chOff x="558857" y="0"/>
            <a:chExt cx="843041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55" y="0"/>
              <a:ext cx="8424717" cy="457992"/>
            </a:xfrm>
            <a:prstGeom prst="rect">
              <a:avLst/>
            </a:prstGeom>
          </p:spPr>
        </p:pic>
        <p:sp>
          <p:nvSpPr>
            <p:cNvPr id="28" name="Rectángulo 27">
              <a:hlinkClick r:id="rId4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5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>
              <a:hlinkClick r:id="rId6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Rectángulo 30">
              <a:hlinkClick r:id="rId7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hlinkClick r:id="rId8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12A14C84-0350-4305-85F8-A3B933D20A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699" r="4104"/>
          <a:stretch/>
        </p:blipFill>
        <p:spPr>
          <a:xfrm>
            <a:off x="557462" y="659702"/>
            <a:ext cx="7840717" cy="58858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2A14C84-0350-4305-85F8-A3B933D20A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225" t="2498" r="40219" b="84756"/>
          <a:stretch/>
        </p:blipFill>
        <p:spPr>
          <a:xfrm>
            <a:off x="8398180" y="2603874"/>
            <a:ext cx="3574746" cy="1139451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11326186" y="6211462"/>
            <a:ext cx="41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86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9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40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31771" y="1490916"/>
            <a:ext cx="619210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/>
            <a:r>
              <a:rPr lang="es-CO" sz="3200" spc="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</a:t>
            </a:r>
            <a:r>
              <a:rPr lang="es-CO" sz="3200" b="1" spc="3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RETENCIÓN</a:t>
            </a:r>
            <a:endParaRPr lang="es-CO" sz="3200" spc="300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F69B5B-4D40-4B33-94A7-014CC30581CD}"/>
              </a:ext>
            </a:extLst>
          </p:cNvPr>
          <p:cNvSpPr txBox="1"/>
          <p:nvPr/>
        </p:nvSpPr>
        <p:spPr>
          <a:xfrm>
            <a:off x="7654334" y="2161251"/>
            <a:ext cx="4107545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prstClr val="black"/>
                </a:solidFill>
              </a:rPr>
              <a:t>Se otorgaron </a:t>
            </a:r>
            <a:r>
              <a:rPr lang="es-MX" sz="1600" b="1" dirty="0">
                <a:solidFill>
                  <a:prstClr val="black"/>
                </a:solidFill>
              </a:rPr>
              <a:t>alivios económicos </a:t>
            </a:r>
            <a:r>
              <a:rPr lang="es-MX" sz="1600" dirty="0">
                <a:solidFill>
                  <a:prstClr val="black"/>
                </a:solidFill>
              </a:rPr>
              <a:t>y acuerdos a los afiliados por la </a:t>
            </a:r>
            <a:r>
              <a:rPr lang="es-MX" sz="1600" dirty="0" smtClean="0">
                <a:solidFill>
                  <a:prstClr val="black"/>
                </a:solidFill>
              </a:rPr>
              <a:t>pandemia</a:t>
            </a:r>
          </a:p>
          <a:p>
            <a:pPr defTabSz="685800"/>
            <a:endParaRPr lang="es-MX" sz="1600" dirty="0">
              <a:solidFill>
                <a:prstClr val="black"/>
              </a:solidFill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prstClr val="black"/>
                </a:solidFill>
              </a:rPr>
              <a:t>Plan choque con recién afiliados y </a:t>
            </a:r>
            <a:r>
              <a:rPr lang="es-MX" sz="1600" dirty="0" smtClean="0">
                <a:solidFill>
                  <a:prstClr val="black"/>
                </a:solidFill>
              </a:rPr>
              <a:t>antiguos</a:t>
            </a:r>
          </a:p>
          <a:p>
            <a:pPr defTabSz="685800"/>
            <a:endParaRPr lang="es-MX" sz="1600" dirty="0">
              <a:solidFill>
                <a:prstClr val="black"/>
              </a:solidFill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prstClr val="black"/>
                </a:solidFill>
              </a:rPr>
              <a:t>Trabajo en conjunto con el área de Desarrollo Profesional, Empleabilidad </a:t>
            </a:r>
            <a:r>
              <a:rPr lang="es-MX" sz="1600" dirty="0" smtClean="0">
                <a:solidFill>
                  <a:prstClr val="black"/>
                </a:solidFill>
              </a:rPr>
              <a:t>y Asesoría </a:t>
            </a:r>
            <a:r>
              <a:rPr lang="es-MX" sz="1600" dirty="0">
                <a:solidFill>
                  <a:prstClr val="black"/>
                </a:solidFill>
              </a:rPr>
              <a:t>Personalizada</a:t>
            </a:r>
            <a:r>
              <a:rPr lang="es-MX" sz="1600" dirty="0" smtClean="0">
                <a:solidFill>
                  <a:prstClr val="black"/>
                </a:solidFill>
              </a:rPr>
              <a:t>.</a:t>
            </a:r>
          </a:p>
          <a:p>
            <a:pPr defTabSz="685800"/>
            <a:endParaRPr lang="es-MX" sz="1600" dirty="0">
              <a:solidFill>
                <a:prstClr val="black"/>
              </a:solidFill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prstClr val="black"/>
                </a:solidFill>
              </a:rPr>
              <a:t>Análisis desde la Herramienta </a:t>
            </a:r>
            <a:r>
              <a:rPr lang="es-MX" sz="1600" dirty="0" err="1" smtClean="0">
                <a:solidFill>
                  <a:prstClr val="black"/>
                </a:solidFill>
              </a:rPr>
              <a:t>PowerBI</a:t>
            </a:r>
            <a:r>
              <a:rPr lang="es-MX" sz="1600" dirty="0">
                <a:solidFill>
                  <a:prstClr val="black"/>
                </a:solidFill>
              </a:rPr>
              <a:t>, que nos permite realizar consultas para identificar la utilización de servicios de cada afiliado; sobre todo en la asistencia a eventos, uso de la Sede, convenios, entre otros, con el fin de fidelizar al afiliado.</a:t>
            </a:r>
            <a:endParaRPr lang="es-CO" sz="1600" dirty="0">
              <a:solidFill>
                <a:prstClr val="black"/>
              </a:solidFill>
            </a:endParaRPr>
          </a:p>
        </p:txBody>
      </p:sp>
      <p:pic>
        <p:nvPicPr>
          <p:cNvPr id="21" name="Imagen 2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A0B3AC6-E2DE-4969-9B84-6BAB6863D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7"/>
          <a:stretch/>
        </p:blipFill>
        <p:spPr>
          <a:xfrm>
            <a:off x="631770" y="2429301"/>
            <a:ext cx="6814980" cy="3589361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0" y="650969"/>
            <a:ext cx="5861148" cy="461667"/>
            <a:chOff x="239401" y="241404"/>
            <a:chExt cx="5861148" cy="461667"/>
          </a:xfrm>
        </p:grpSpPr>
        <p:cxnSp>
          <p:nvCxnSpPr>
            <p:cNvPr id="39" name="Conector recto 38"/>
            <p:cNvCxnSpPr/>
            <p:nvPr/>
          </p:nvCxnSpPr>
          <p:spPr>
            <a:xfrm>
              <a:off x="239401" y="703071"/>
              <a:ext cx="586114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ángulo 39">
              <a:hlinkClick r:id="" action="ppaction://hlinkshowjump?jump=nextslide"/>
            </p:cNvPr>
            <p:cNvSpPr/>
            <p:nvPr/>
          </p:nvSpPr>
          <p:spPr>
            <a:xfrm>
              <a:off x="631772" y="241406"/>
              <a:ext cx="100358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 smtClean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Afiliados</a:t>
              </a:r>
              <a:endPara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ángulo 40">
              <a:hlinkClick r:id="rId3" action="ppaction://hlinksldjump"/>
            </p:cNvPr>
            <p:cNvSpPr/>
            <p:nvPr/>
          </p:nvSpPr>
          <p:spPr>
            <a:xfrm>
              <a:off x="1795791" y="241406"/>
              <a:ext cx="1466024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Sostenibilidad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Rectángulo 48">
              <a:hlinkClick r:id="rId4" action="ppaction://hlinksldjump"/>
            </p:cNvPr>
            <p:cNvSpPr/>
            <p:nvPr/>
          </p:nvSpPr>
          <p:spPr>
            <a:xfrm>
              <a:off x="3422251" y="241404"/>
              <a:ext cx="819706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Fondos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Rectángulo 49">
              <a:hlinkClick r:id="rId5" action="ppaction://hlinksldjump"/>
            </p:cNvPr>
            <p:cNvSpPr/>
            <p:nvPr/>
          </p:nvSpPr>
          <p:spPr>
            <a:xfrm>
              <a:off x="4314020" y="241404"/>
              <a:ext cx="1714833" cy="387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bg1">
                      <a:lumMod val="8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Valor compartido</a:t>
              </a:r>
              <a:endParaRPr lang="es-CO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8125244" y="682036"/>
            <a:ext cx="849118" cy="325261"/>
            <a:chOff x="8125244" y="682036"/>
            <a:chExt cx="849118" cy="325261"/>
          </a:xfrm>
        </p:grpSpPr>
        <p:grpSp>
          <p:nvGrpSpPr>
            <p:cNvPr id="52" name="Grupo 51"/>
            <p:cNvGrpSpPr/>
            <p:nvPr/>
          </p:nvGrpSpPr>
          <p:grpSpPr>
            <a:xfrm>
              <a:off x="8649101" y="682036"/>
              <a:ext cx="325261" cy="325261"/>
              <a:chOff x="6432751" y="682036"/>
              <a:chExt cx="325261" cy="325261"/>
            </a:xfrm>
          </p:grpSpPr>
          <p:sp>
            <p:nvSpPr>
              <p:cNvPr id="56" name="Flecha derecha 55">
                <a:hlinkClick r:id="" action="ppaction://hlinkshowjump?jump=next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7" name="Elipse 56">
                <a:hlinkClick r:id="" action="ppaction://hlinkshowjump?jump=next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3" name="Grupo 52"/>
            <p:cNvGrpSpPr/>
            <p:nvPr/>
          </p:nvGrpSpPr>
          <p:grpSpPr>
            <a:xfrm rot="10800000">
              <a:off x="8125244" y="682036"/>
              <a:ext cx="325261" cy="325261"/>
              <a:chOff x="6432751" y="682036"/>
              <a:chExt cx="325261" cy="325261"/>
            </a:xfrm>
          </p:grpSpPr>
          <p:sp>
            <p:nvSpPr>
              <p:cNvPr id="54" name="Flecha derecha 53">
                <a:hlinkClick r:id="" action="ppaction://hlinkshowjump?jump=previousslide"/>
              </p:cNvPr>
              <p:cNvSpPr/>
              <p:nvPr/>
            </p:nvSpPr>
            <p:spPr>
              <a:xfrm>
                <a:off x="6493941" y="757236"/>
                <a:ext cx="221685" cy="187653"/>
              </a:xfrm>
              <a:prstGeom prst="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55" name="Elipse 54">
                <a:hlinkClick r:id="" action="ppaction://hlinkshowjump?jump=previousslide"/>
              </p:cNvPr>
              <p:cNvSpPr/>
              <p:nvPr/>
            </p:nvSpPr>
            <p:spPr>
              <a:xfrm>
                <a:off x="6432751" y="682036"/>
                <a:ext cx="325261" cy="32526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58" name="Rectángulo 57">
            <a:hlinkClick r:id="" action="ppaction://hlinkshowjump?jump=firstslide"/>
          </p:cNvPr>
          <p:cNvSpPr/>
          <p:nvPr/>
        </p:nvSpPr>
        <p:spPr>
          <a:xfrm>
            <a:off x="10813774" y="0"/>
            <a:ext cx="906449" cy="117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6" name="Grupo 25"/>
          <p:cNvGrpSpPr/>
          <p:nvPr/>
        </p:nvGrpSpPr>
        <p:grpSpPr>
          <a:xfrm>
            <a:off x="558857" y="0"/>
            <a:ext cx="8430425" cy="460371"/>
            <a:chOff x="558857" y="0"/>
            <a:chExt cx="8430425" cy="46037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6" y="0"/>
              <a:ext cx="8424736" cy="457994"/>
            </a:xfrm>
            <a:prstGeom prst="rect">
              <a:avLst/>
            </a:prstGeom>
          </p:spPr>
        </p:pic>
        <p:sp>
          <p:nvSpPr>
            <p:cNvPr id="28" name="Rectángulo 27">
              <a:hlinkClick r:id="rId7" action="ppaction://hlinksldjump"/>
            </p:cNvPr>
            <p:cNvSpPr/>
            <p:nvPr/>
          </p:nvSpPr>
          <p:spPr>
            <a:xfrm>
              <a:off x="558857" y="0"/>
              <a:ext cx="1565218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ángulo 28">
              <a:hlinkClick r:id="rId8" action="ppaction://hlinksldjump"/>
            </p:cNvPr>
            <p:cNvSpPr/>
            <p:nvPr/>
          </p:nvSpPr>
          <p:spPr>
            <a:xfrm>
              <a:off x="217197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>
              <a:hlinkClick r:id="rId9" action="ppaction://hlinksldjump"/>
            </p:cNvPr>
            <p:cNvSpPr/>
            <p:nvPr/>
          </p:nvSpPr>
          <p:spPr>
            <a:xfrm>
              <a:off x="3875656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Rectángulo 41">
              <a:hlinkClick r:id="rId10" action="ppaction://hlinksldjump"/>
            </p:cNvPr>
            <p:cNvSpPr/>
            <p:nvPr/>
          </p:nvSpPr>
          <p:spPr>
            <a:xfrm>
              <a:off x="5603934" y="0"/>
              <a:ext cx="165707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Rectángulo 42">
              <a:hlinkClick r:id="rId11" action="ppaction://hlinksldjump"/>
            </p:cNvPr>
            <p:cNvSpPr/>
            <p:nvPr/>
          </p:nvSpPr>
          <p:spPr>
            <a:xfrm>
              <a:off x="7429500" y="2376"/>
              <a:ext cx="1436526" cy="4579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1" name="CuadroTexto 30"/>
          <p:cNvSpPr txBox="1"/>
          <p:nvPr/>
        </p:nvSpPr>
        <p:spPr>
          <a:xfrm>
            <a:off x="11326186" y="6211462"/>
            <a:ext cx="32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9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40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5616</Words>
  <Application>Microsoft Office PowerPoint</Application>
  <PresentationFormat>Panorámica</PresentationFormat>
  <Paragraphs>1528</Paragraphs>
  <Slides>87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87</vt:i4>
      </vt:variant>
    </vt:vector>
  </HeadingPairs>
  <TitlesOfParts>
    <vt:vector size="96" baseType="lpstr">
      <vt:lpstr>Arial</vt:lpstr>
      <vt:lpstr>Calibri</vt:lpstr>
      <vt:lpstr>Calibri Light</vt:lpstr>
      <vt:lpstr>Noto Sans Symbols</vt:lpstr>
      <vt:lpstr>Quattrocento Sans</vt:lpstr>
      <vt:lpstr>Tahoma</vt:lpstr>
      <vt:lpstr>Tema de Office</vt:lpstr>
      <vt:lpstr>Hoja de cálculo de Microsoft Excel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</dc:creator>
  <cp:lastModifiedBy>Diseño</cp:lastModifiedBy>
  <cp:revision>234</cp:revision>
  <dcterms:created xsi:type="dcterms:W3CDTF">2020-11-08T16:51:58Z</dcterms:created>
  <dcterms:modified xsi:type="dcterms:W3CDTF">2020-11-12T02:22:37Z</dcterms:modified>
</cp:coreProperties>
</file>